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70" r:id="rId3"/>
    <p:sldId id="257" r:id="rId4"/>
    <p:sldId id="341" r:id="rId5"/>
    <p:sldId id="320" r:id="rId6"/>
    <p:sldId id="298" r:id="rId7"/>
    <p:sldId id="258" r:id="rId8"/>
    <p:sldId id="384" r:id="rId9"/>
    <p:sldId id="297" r:id="rId10"/>
    <p:sldId id="299" r:id="rId11"/>
    <p:sldId id="321" r:id="rId12"/>
    <p:sldId id="385" r:id="rId13"/>
    <p:sldId id="389" r:id="rId14"/>
    <p:sldId id="300" r:id="rId15"/>
    <p:sldId id="313" r:id="rId16"/>
    <p:sldId id="314" r:id="rId17"/>
    <p:sldId id="268" r:id="rId18"/>
    <p:sldId id="301" r:id="rId19"/>
    <p:sldId id="315" r:id="rId20"/>
    <p:sldId id="376" r:id="rId21"/>
    <p:sldId id="377" r:id="rId22"/>
    <p:sldId id="378" r:id="rId23"/>
    <p:sldId id="316" r:id="rId24"/>
    <p:sldId id="386" r:id="rId25"/>
    <p:sldId id="308" r:id="rId26"/>
    <p:sldId id="327" r:id="rId27"/>
    <p:sldId id="293" r:id="rId28"/>
    <p:sldId id="344" r:id="rId29"/>
    <p:sldId id="294" r:id="rId30"/>
    <p:sldId id="295" r:id="rId31"/>
    <p:sldId id="352" r:id="rId32"/>
    <p:sldId id="383" r:id="rId33"/>
    <p:sldId id="362" r:id="rId34"/>
    <p:sldId id="390" r:id="rId35"/>
    <p:sldId id="292" r:id="rId36"/>
    <p:sldId id="283" r:id="rId37"/>
    <p:sldId id="284" r:id="rId38"/>
    <p:sldId id="287" r:id="rId39"/>
    <p:sldId id="276" r:id="rId40"/>
    <p:sldId id="328" r:id="rId41"/>
    <p:sldId id="317" r:id="rId42"/>
    <p:sldId id="353" r:id="rId43"/>
    <p:sldId id="324" r:id="rId44"/>
    <p:sldId id="326" r:id="rId45"/>
    <p:sldId id="354" r:id="rId46"/>
    <p:sldId id="391" r:id="rId47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 Windows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0000FF"/>
    <a:srgbClr val="CCECFF"/>
    <a:srgbClr val="FFCCFF"/>
    <a:srgbClr val="FFFFCC"/>
    <a:srgbClr val="FF0000"/>
    <a:srgbClr val="B9B9B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9" autoAdjust="0"/>
    <p:restoredTop sz="94660"/>
  </p:normalViewPr>
  <p:slideViewPr>
    <p:cSldViewPr snapToGrid="0">
      <p:cViewPr varScale="1">
        <p:scale>
          <a:sx n="71" d="100"/>
          <a:sy n="71" d="100"/>
        </p:scale>
        <p:origin x="49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238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A686BA-F469-4A62-BB46-6B9E3D53A425}" type="doc">
      <dgm:prSet loTypeId="urn:microsoft.com/office/officeart/2005/8/layout/radial5" loCatId="cycle" qsTypeId="urn:microsoft.com/office/officeart/2005/8/quickstyle/simple5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2F80214-AA36-48E8-8CD3-A86A66DCED08}">
      <dgm:prSet phldrT="[Текст]" custT="1"/>
      <dgm:spPr>
        <a:solidFill>
          <a:srgbClr val="FFFF00"/>
        </a:solidFill>
      </dgm:spPr>
      <dgm:t>
        <a:bodyPr/>
        <a:lstStyle/>
        <a:p>
          <a:pPr algn="ctr"/>
          <a:r>
            <a:rPr lang="ru-RU" sz="1800" b="1" dirty="0" smtClean="0">
              <a:solidFill>
                <a:schemeClr val="tx1"/>
              </a:solidFill>
            </a:rPr>
            <a:t>Анализируя текст  художественного стиля, обращайте внимание на…</a:t>
          </a:r>
          <a:endParaRPr lang="ru-RU" sz="1800" b="1" dirty="0">
            <a:solidFill>
              <a:schemeClr val="tx1"/>
            </a:solidFill>
          </a:endParaRPr>
        </a:p>
      </dgm:t>
    </dgm:pt>
    <dgm:pt modelId="{FC5C3922-99A9-42C9-BDA5-1CE969940321}" type="parTrans" cxnId="{7E01E7B3-DC10-4BD0-A840-7F9E606FF39F}">
      <dgm:prSet/>
      <dgm:spPr/>
      <dgm:t>
        <a:bodyPr/>
        <a:lstStyle/>
        <a:p>
          <a:endParaRPr lang="ru-RU"/>
        </a:p>
      </dgm:t>
    </dgm:pt>
    <dgm:pt modelId="{3D7C2D8C-91CA-4938-8975-8EFC8BDC0517}" type="sibTrans" cxnId="{7E01E7B3-DC10-4BD0-A840-7F9E606FF39F}">
      <dgm:prSet/>
      <dgm:spPr/>
      <dgm:t>
        <a:bodyPr/>
        <a:lstStyle/>
        <a:p>
          <a:endParaRPr lang="ru-RU"/>
        </a:p>
      </dgm:t>
    </dgm:pt>
    <dgm:pt modelId="{D14AB168-E55C-4591-A1C7-8B138E0D00C4}">
      <dgm:prSet phldrT="[Текст]" custT="1"/>
      <dgm:spPr>
        <a:solidFill>
          <a:srgbClr val="CCECFF"/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сюжет</a:t>
          </a:r>
          <a:endParaRPr lang="ru-RU" sz="1800" b="1" dirty="0">
            <a:solidFill>
              <a:schemeClr val="tx1"/>
            </a:solidFill>
          </a:endParaRPr>
        </a:p>
      </dgm:t>
    </dgm:pt>
    <dgm:pt modelId="{77806526-B329-4A7E-83E9-223B843795CF}" type="parTrans" cxnId="{9D8A0E0C-F068-4E6F-9B63-A0F3560EC29B}">
      <dgm:prSet/>
      <dgm:spPr>
        <a:solidFill>
          <a:srgbClr val="FF0000"/>
        </a:solidFill>
      </dgm:spPr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BF5CADEA-D626-4DDB-9E83-BAE21F1EB67C}" type="sibTrans" cxnId="{9D8A0E0C-F068-4E6F-9B63-A0F3560EC29B}">
      <dgm:prSet/>
      <dgm:spPr/>
      <dgm:t>
        <a:bodyPr/>
        <a:lstStyle/>
        <a:p>
          <a:endParaRPr lang="ru-RU"/>
        </a:p>
      </dgm:t>
    </dgm:pt>
    <dgm:pt modelId="{EA5F3459-0EA5-4C38-B27B-67A1E8504C37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композицию</a:t>
          </a:r>
          <a:endParaRPr lang="ru-RU" sz="1800" b="1" dirty="0">
            <a:solidFill>
              <a:schemeClr val="tx1"/>
            </a:solidFill>
          </a:endParaRPr>
        </a:p>
      </dgm:t>
    </dgm:pt>
    <dgm:pt modelId="{E753417D-C9B3-4F18-95F2-B0FF548219CB}" type="parTrans" cxnId="{871E55A2-56A1-43DE-BBF5-075C03932ECE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B4EEC0E4-C5B0-4FEA-B2C7-1E191B84BB98}" type="sibTrans" cxnId="{871E55A2-56A1-43DE-BBF5-075C03932ECE}">
      <dgm:prSet/>
      <dgm:spPr/>
      <dgm:t>
        <a:bodyPr/>
        <a:lstStyle/>
        <a:p>
          <a:endParaRPr lang="ru-RU"/>
        </a:p>
      </dgm:t>
    </dgm:pt>
    <dgm:pt modelId="{BFABAB2C-2F26-4427-9ECE-92F8A1B18180}">
      <dgm:prSet phldrT="[Текст]" custT="1"/>
      <dgm:spPr>
        <a:solidFill>
          <a:srgbClr val="FFCC99"/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конфликт</a:t>
          </a:r>
          <a:endParaRPr lang="ru-RU" sz="1800" b="1" dirty="0">
            <a:solidFill>
              <a:schemeClr val="tx1"/>
            </a:solidFill>
          </a:endParaRPr>
        </a:p>
      </dgm:t>
    </dgm:pt>
    <dgm:pt modelId="{3BBC5ED0-CBC4-4C53-8B6C-02DB5B326C12}" type="parTrans" cxnId="{2987E64D-579F-4E29-AB0A-77DC50C14EF4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8E149949-5FA3-4732-8FEF-39C7052C9C62}" type="sibTrans" cxnId="{2987E64D-579F-4E29-AB0A-77DC50C14EF4}">
      <dgm:prSet/>
      <dgm:spPr/>
      <dgm:t>
        <a:bodyPr/>
        <a:lstStyle/>
        <a:p>
          <a:endParaRPr lang="ru-RU"/>
        </a:p>
      </dgm:t>
    </dgm:pt>
    <dgm:pt modelId="{76043493-92BF-42D4-A68D-7E6EC1F7B4B8}">
      <dgm:prSet phldrT="[Текст]" custT="1"/>
      <dgm:spPr>
        <a:solidFill>
          <a:srgbClr val="CCFF66"/>
        </a:solidFill>
      </dgm:spPr>
      <dgm:t>
        <a:bodyPr/>
        <a:lstStyle/>
        <a:p>
          <a:pPr algn="l"/>
          <a:r>
            <a:rPr lang="ru-RU" sz="1800" b="1" dirty="0" err="1" smtClean="0">
              <a:solidFill>
                <a:schemeClr val="tx1"/>
              </a:solidFill>
            </a:rPr>
            <a:t>внешность,речь</a:t>
          </a:r>
          <a:r>
            <a:rPr lang="ru-RU" sz="1800" b="1" dirty="0" smtClean="0">
              <a:solidFill>
                <a:schemeClr val="tx1"/>
              </a:solidFill>
            </a:rPr>
            <a:t>,</a:t>
          </a:r>
        </a:p>
        <a:p>
          <a:pPr algn="l"/>
          <a:r>
            <a:rPr lang="ru-RU" sz="1800" b="1" dirty="0" smtClean="0">
              <a:solidFill>
                <a:schemeClr val="tx1"/>
              </a:solidFill>
            </a:rPr>
            <a:t>поведение героя </a:t>
          </a:r>
        </a:p>
        <a:p>
          <a:pPr algn="l"/>
          <a:r>
            <a:rPr lang="ru-RU" sz="1800" b="1" dirty="0" smtClean="0">
              <a:solidFill>
                <a:schemeClr val="tx1"/>
              </a:solidFill>
            </a:rPr>
            <a:t>(-ев)</a:t>
          </a:r>
          <a:endParaRPr lang="ru-RU" sz="1800" b="1" dirty="0">
            <a:solidFill>
              <a:schemeClr val="tx1"/>
            </a:solidFill>
          </a:endParaRPr>
        </a:p>
      </dgm:t>
    </dgm:pt>
    <dgm:pt modelId="{9DC85EC1-31F4-49B8-91BC-BF2D26F7B216}" type="parTrans" cxnId="{2AA7568A-DEA4-4EA0-AB22-E3F10D1DEC73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360198CE-4615-4F62-9A69-097B03DB86D6}" type="sibTrans" cxnId="{2AA7568A-DEA4-4EA0-AB22-E3F10D1DEC73}">
      <dgm:prSet/>
      <dgm:spPr/>
      <dgm:t>
        <a:bodyPr/>
        <a:lstStyle/>
        <a:p>
          <a:endParaRPr lang="ru-RU"/>
        </a:p>
      </dgm:t>
    </dgm:pt>
    <dgm:pt modelId="{1AB8F439-0683-484C-BED8-59D2E54AE6DD}">
      <dgm:prSet custT="1"/>
      <dgm:spPr>
        <a:solidFill>
          <a:srgbClr val="9999FF"/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монологи,</a:t>
          </a:r>
        </a:p>
        <a:p>
          <a:r>
            <a:rPr lang="ru-RU" sz="1800" b="1" dirty="0" smtClean="0">
              <a:solidFill>
                <a:schemeClr val="tx1"/>
              </a:solidFill>
            </a:rPr>
            <a:t>диалоги</a:t>
          </a:r>
          <a:endParaRPr lang="ru-RU" sz="1800" b="1" dirty="0">
            <a:solidFill>
              <a:schemeClr val="tx1"/>
            </a:solidFill>
          </a:endParaRPr>
        </a:p>
      </dgm:t>
    </dgm:pt>
    <dgm:pt modelId="{8A6324F5-76A9-422F-840D-86707A6A89C2}" type="parTrans" cxnId="{B11BB256-852A-4846-8D68-A49674877772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2EEB6003-12AC-44A9-A5BF-7DE0C6637D1E}" type="sibTrans" cxnId="{B11BB256-852A-4846-8D68-A49674877772}">
      <dgm:prSet/>
      <dgm:spPr/>
      <dgm:t>
        <a:bodyPr/>
        <a:lstStyle/>
        <a:p>
          <a:endParaRPr lang="ru-RU"/>
        </a:p>
      </dgm:t>
    </dgm:pt>
    <dgm:pt modelId="{07A0B346-D11B-4180-A761-CFC87F1C93FF}">
      <dgm:prSet custT="1"/>
      <dgm:spPr>
        <a:solidFill>
          <a:srgbClr val="99FF99"/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авторские комментарии </a:t>
          </a:r>
          <a:endParaRPr lang="ru-RU" sz="1800" b="1" dirty="0">
            <a:solidFill>
              <a:schemeClr val="tx1"/>
            </a:solidFill>
          </a:endParaRPr>
        </a:p>
      </dgm:t>
    </dgm:pt>
    <dgm:pt modelId="{D0A1B9F7-6BBA-48E8-8058-47FE1B6A786F}" type="parTrans" cxnId="{93089796-E491-4C1D-88DF-8B404781D65F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432AD8FC-3538-4D59-90F5-3D5786301C5E}" type="sibTrans" cxnId="{93089796-E491-4C1D-88DF-8B404781D65F}">
      <dgm:prSet/>
      <dgm:spPr/>
      <dgm:t>
        <a:bodyPr/>
        <a:lstStyle/>
        <a:p>
          <a:endParaRPr lang="ru-RU"/>
        </a:p>
      </dgm:t>
    </dgm:pt>
    <dgm:pt modelId="{959D1A71-5833-447B-99B5-721A6B3EF7AC}">
      <dgm:prSet custT="1"/>
      <dgm:spPr>
        <a:solidFill>
          <a:srgbClr val="92D050"/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языковые средства </a:t>
          </a:r>
          <a:endParaRPr lang="ru-RU" sz="1600" b="1" dirty="0">
            <a:solidFill>
              <a:schemeClr val="tx1"/>
            </a:solidFill>
          </a:endParaRPr>
        </a:p>
      </dgm:t>
    </dgm:pt>
    <dgm:pt modelId="{494660C2-6853-4F1F-BF72-E9AC6C1F40D1}" type="parTrans" cxnId="{EAF2EDD1-1490-4960-AD22-1F6E1B8248F6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3451B58D-7E7E-4138-A10A-9B77F002C380}" type="sibTrans" cxnId="{EAF2EDD1-1490-4960-AD22-1F6E1B8248F6}">
      <dgm:prSet/>
      <dgm:spPr/>
      <dgm:t>
        <a:bodyPr/>
        <a:lstStyle/>
        <a:p>
          <a:endParaRPr lang="ru-RU"/>
        </a:p>
      </dgm:t>
    </dgm:pt>
    <dgm:pt modelId="{E5E269D8-5439-40EC-AD9D-B8B54D87CD4D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детали</a:t>
          </a:r>
          <a:endParaRPr lang="ru-RU" sz="1800" b="1" dirty="0">
            <a:solidFill>
              <a:schemeClr val="tx1"/>
            </a:solidFill>
          </a:endParaRPr>
        </a:p>
      </dgm:t>
    </dgm:pt>
    <dgm:pt modelId="{964621EE-8B03-40EE-A5EA-97E59E5765ED}" type="parTrans" cxnId="{FBCF7605-3FA3-433E-8416-86DBADF6BBBD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B8C4501E-B0D1-4C1D-B322-6D908E474C62}" type="sibTrans" cxnId="{FBCF7605-3FA3-433E-8416-86DBADF6BBBD}">
      <dgm:prSet/>
      <dgm:spPr/>
      <dgm:t>
        <a:bodyPr/>
        <a:lstStyle/>
        <a:p>
          <a:endParaRPr lang="ru-RU"/>
        </a:p>
      </dgm:t>
    </dgm:pt>
    <dgm:pt modelId="{9649B215-2817-438A-8C1E-FDD891644FE2}" type="pres">
      <dgm:prSet presAssocID="{E3A686BA-F469-4A62-BB46-6B9E3D53A42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1C6F47-64CB-4636-9BBC-E6C546DCAAA6}" type="pres">
      <dgm:prSet presAssocID="{A2F80214-AA36-48E8-8CD3-A86A66DCED08}" presName="centerShape" presStyleLbl="node0" presStyleIdx="0" presStyleCnt="1" custScaleX="180275" custScaleY="168077" custLinFactNeighborX="5332" custLinFactNeighborY="0"/>
      <dgm:spPr/>
      <dgm:t>
        <a:bodyPr/>
        <a:lstStyle/>
        <a:p>
          <a:endParaRPr lang="ru-RU"/>
        </a:p>
      </dgm:t>
    </dgm:pt>
    <dgm:pt modelId="{72205F39-6396-4244-904C-565930E5F97D}" type="pres">
      <dgm:prSet presAssocID="{77806526-B329-4A7E-83E9-223B843795CF}" presName="parTrans" presStyleLbl="sibTrans2D1" presStyleIdx="0" presStyleCnt="8"/>
      <dgm:spPr/>
      <dgm:t>
        <a:bodyPr/>
        <a:lstStyle/>
        <a:p>
          <a:endParaRPr lang="ru-RU"/>
        </a:p>
      </dgm:t>
    </dgm:pt>
    <dgm:pt modelId="{2B081C45-74CC-45B0-A396-3A27939A5FBB}" type="pres">
      <dgm:prSet presAssocID="{77806526-B329-4A7E-83E9-223B843795CF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FBE0E660-8141-4B28-A8AA-E5A91EFAF719}" type="pres">
      <dgm:prSet presAssocID="{D14AB168-E55C-4591-A1C7-8B138E0D00C4}" presName="node" presStyleLbl="node1" presStyleIdx="0" presStyleCnt="8" custScaleX="168957" custScaleY="751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46736-9539-4370-92AF-7663E976C67A}" type="pres">
      <dgm:prSet presAssocID="{E753417D-C9B3-4F18-95F2-B0FF548219CB}" presName="parTrans" presStyleLbl="sibTrans2D1" presStyleIdx="1" presStyleCnt="8"/>
      <dgm:spPr/>
      <dgm:t>
        <a:bodyPr/>
        <a:lstStyle/>
        <a:p>
          <a:endParaRPr lang="ru-RU"/>
        </a:p>
      </dgm:t>
    </dgm:pt>
    <dgm:pt modelId="{1D6BBDED-E5D8-43A7-BF0E-B02E925EEC75}" type="pres">
      <dgm:prSet presAssocID="{E753417D-C9B3-4F18-95F2-B0FF548219CB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DC222A10-191D-4E15-8F7A-CA2D16DC08D8}" type="pres">
      <dgm:prSet presAssocID="{EA5F3459-0EA5-4C38-B27B-67A1E8504C37}" presName="node" presStyleLbl="node1" presStyleIdx="1" presStyleCnt="8" custScaleX="155750" custScaleY="75525" custRadScaleRad="119781" custRadScaleInc="816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630EED-3A25-40A2-B7B2-A35D832DB3F2}" type="pres">
      <dgm:prSet presAssocID="{3BBC5ED0-CBC4-4C53-8B6C-02DB5B326C12}" presName="parTrans" presStyleLbl="sibTrans2D1" presStyleIdx="2" presStyleCnt="8"/>
      <dgm:spPr/>
      <dgm:t>
        <a:bodyPr/>
        <a:lstStyle/>
        <a:p>
          <a:endParaRPr lang="ru-RU"/>
        </a:p>
      </dgm:t>
    </dgm:pt>
    <dgm:pt modelId="{87AE7878-15DE-4F0D-97D0-6BE06AD4D911}" type="pres">
      <dgm:prSet presAssocID="{3BBC5ED0-CBC4-4C53-8B6C-02DB5B326C12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8648258C-B8AF-4001-AC9E-859A61BA6DF0}" type="pres">
      <dgm:prSet presAssocID="{BFABAB2C-2F26-4427-9ECE-92F8A1B18180}" presName="node" presStyleLbl="node1" presStyleIdx="2" presStyleCnt="8" custScaleX="126274" custRadScaleRad="136224" custRadScaleInc="-16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1958A-0193-4740-8778-9A7016DC0084}" type="pres">
      <dgm:prSet presAssocID="{9DC85EC1-31F4-49B8-91BC-BF2D26F7B216}" presName="parTrans" presStyleLbl="sibTrans2D1" presStyleIdx="3" presStyleCnt="8"/>
      <dgm:spPr/>
      <dgm:t>
        <a:bodyPr/>
        <a:lstStyle/>
        <a:p>
          <a:endParaRPr lang="ru-RU"/>
        </a:p>
      </dgm:t>
    </dgm:pt>
    <dgm:pt modelId="{9CE4EB9A-0EE0-46CE-A9C9-8E9A84989F42}" type="pres">
      <dgm:prSet presAssocID="{9DC85EC1-31F4-49B8-91BC-BF2D26F7B216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774891BA-EBCE-42E7-8F25-21195BA15092}" type="pres">
      <dgm:prSet presAssocID="{76043493-92BF-42D4-A68D-7E6EC1F7B4B8}" presName="node" presStyleLbl="node1" presStyleIdx="3" presStyleCnt="8" custScaleX="212744" custScaleY="96866" custRadScaleRad="121653" custRadScaleInc="-94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9BA2D9-A001-4226-957D-D56A8ED92170}" type="pres">
      <dgm:prSet presAssocID="{D0A1B9F7-6BBA-48E8-8058-47FE1B6A786F}" presName="parTrans" presStyleLbl="sibTrans2D1" presStyleIdx="4" presStyleCnt="8"/>
      <dgm:spPr/>
      <dgm:t>
        <a:bodyPr/>
        <a:lstStyle/>
        <a:p>
          <a:endParaRPr lang="ru-RU"/>
        </a:p>
      </dgm:t>
    </dgm:pt>
    <dgm:pt modelId="{2FF67438-D299-41E7-A098-A88856552B21}" type="pres">
      <dgm:prSet presAssocID="{D0A1B9F7-6BBA-48E8-8058-47FE1B6A786F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DD8F5080-A693-4453-AFAD-F4F666EE1F94}" type="pres">
      <dgm:prSet presAssocID="{07A0B346-D11B-4180-A761-CFC87F1C93FF}" presName="node" presStyleLbl="node1" presStyleIdx="4" presStyleCnt="8" custScaleX="182309" custRadScaleRad="136690" custRadScaleInc="230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E3CB8A-9039-467B-911C-A0C17C5C7188}" type="pres">
      <dgm:prSet presAssocID="{8A6324F5-76A9-422F-840D-86707A6A89C2}" presName="parTrans" presStyleLbl="sibTrans2D1" presStyleIdx="5" presStyleCnt="8" custScaleX="74233"/>
      <dgm:spPr/>
      <dgm:t>
        <a:bodyPr/>
        <a:lstStyle/>
        <a:p>
          <a:endParaRPr lang="ru-RU"/>
        </a:p>
      </dgm:t>
    </dgm:pt>
    <dgm:pt modelId="{A3CC4B90-2ABA-430D-BC4E-70FC02646100}" type="pres">
      <dgm:prSet presAssocID="{8A6324F5-76A9-422F-840D-86707A6A89C2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2F980CEF-EAB1-4503-91B0-4458D68A7D9B}" type="pres">
      <dgm:prSet presAssocID="{1AB8F439-0683-484C-BED8-59D2E54AE6DD}" presName="node" presStyleLbl="node1" presStyleIdx="5" presStyleCnt="8" custScaleX="165133" custScaleY="100344" custRadScaleRad="123327" custRadScaleInc="256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CC7BEC-C5EA-43F0-AEA9-B478F02B738D}" type="pres">
      <dgm:prSet presAssocID="{494660C2-6853-4F1F-BF72-E9AC6C1F40D1}" presName="parTrans" presStyleLbl="sibTrans2D1" presStyleIdx="6" presStyleCnt="8" custScaleX="78545"/>
      <dgm:spPr/>
      <dgm:t>
        <a:bodyPr/>
        <a:lstStyle/>
        <a:p>
          <a:endParaRPr lang="ru-RU"/>
        </a:p>
      </dgm:t>
    </dgm:pt>
    <dgm:pt modelId="{A049DD4A-D5B3-429E-8BD4-B6069DE81F5F}" type="pres">
      <dgm:prSet presAssocID="{494660C2-6853-4F1F-BF72-E9AC6C1F40D1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DB61B1EB-7C78-480A-858C-03426084AC6D}" type="pres">
      <dgm:prSet presAssocID="{959D1A71-5833-447B-99B5-721A6B3EF7AC}" presName="node" presStyleLbl="node1" presStyleIdx="6" presStyleCnt="8" custScaleX="152626" custScaleY="84227" custRadScaleRad="125291" custRadScaleInc="-78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199DB4-0172-427A-BC43-C4B8DBF79110}" type="pres">
      <dgm:prSet presAssocID="{964621EE-8B03-40EE-A5EA-97E59E5765ED}" presName="parTrans" presStyleLbl="sibTrans2D1" presStyleIdx="7" presStyleCnt="8" custScaleX="97066"/>
      <dgm:spPr/>
      <dgm:t>
        <a:bodyPr/>
        <a:lstStyle/>
        <a:p>
          <a:endParaRPr lang="ru-RU"/>
        </a:p>
      </dgm:t>
    </dgm:pt>
    <dgm:pt modelId="{8909FC77-6592-4837-80A5-3067E4BAB497}" type="pres">
      <dgm:prSet presAssocID="{964621EE-8B03-40EE-A5EA-97E59E5765ED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F58F32D9-9BB1-4E71-991B-6BFDC4923E36}" type="pres">
      <dgm:prSet presAssocID="{E5E269D8-5439-40EC-AD9D-B8B54D87CD4D}" presName="node" presStyleLbl="node1" presStyleIdx="7" presStyleCnt="8" custScaleX="170798" custScaleY="66766" custRadScaleRad="112499" custRadScaleInc="-512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50BA29-E047-4D35-B2AB-72DA1CC7A718}" type="presOf" srcId="{D14AB168-E55C-4591-A1C7-8B138E0D00C4}" destId="{FBE0E660-8141-4B28-A8AA-E5A91EFAF719}" srcOrd="0" destOrd="0" presId="urn:microsoft.com/office/officeart/2005/8/layout/radial5"/>
    <dgm:cxn modelId="{222EB962-A794-4AA9-B4DC-F2B2DDBEC0FD}" type="presOf" srcId="{A2F80214-AA36-48E8-8CD3-A86A66DCED08}" destId="{391C6F47-64CB-4636-9BBC-E6C546DCAAA6}" srcOrd="0" destOrd="0" presId="urn:microsoft.com/office/officeart/2005/8/layout/radial5"/>
    <dgm:cxn modelId="{689AE61E-A221-44FF-B4AA-84C9E6DF9013}" type="presOf" srcId="{EA5F3459-0EA5-4C38-B27B-67A1E8504C37}" destId="{DC222A10-191D-4E15-8F7A-CA2D16DC08D8}" srcOrd="0" destOrd="0" presId="urn:microsoft.com/office/officeart/2005/8/layout/radial5"/>
    <dgm:cxn modelId="{C4C1716E-164E-46C1-A52F-453FD8652C94}" type="presOf" srcId="{BFABAB2C-2F26-4427-9ECE-92F8A1B18180}" destId="{8648258C-B8AF-4001-AC9E-859A61BA6DF0}" srcOrd="0" destOrd="0" presId="urn:microsoft.com/office/officeart/2005/8/layout/radial5"/>
    <dgm:cxn modelId="{6A5A3D88-81AE-482E-B0E9-12BB3E5E01F7}" type="presOf" srcId="{07A0B346-D11B-4180-A761-CFC87F1C93FF}" destId="{DD8F5080-A693-4453-AFAD-F4F666EE1F94}" srcOrd="0" destOrd="0" presId="urn:microsoft.com/office/officeart/2005/8/layout/radial5"/>
    <dgm:cxn modelId="{049995A5-B4FB-4649-9AF2-BA281D6E313F}" type="presOf" srcId="{E753417D-C9B3-4F18-95F2-B0FF548219CB}" destId="{1D6BBDED-E5D8-43A7-BF0E-B02E925EEC75}" srcOrd="1" destOrd="0" presId="urn:microsoft.com/office/officeart/2005/8/layout/radial5"/>
    <dgm:cxn modelId="{871E55A2-56A1-43DE-BBF5-075C03932ECE}" srcId="{A2F80214-AA36-48E8-8CD3-A86A66DCED08}" destId="{EA5F3459-0EA5-4C38-B27B-67A1E8504C37}" srcOrd="1" destOrd="0" parTransId="{E753417D-C9B3-4F18-95F2-B0FF548219CB}" sibTransId="{B4EEC0E4-C5B0-4FEA-B2C7-1E191B84BB98}"/>
    <dgm:cxn modelId="{C91005AB-F910-412B-A254-BA1DA0EF0806}" type="presOf" srcId="{77806526-B329-4A7E-83E9-223B843795CF}" destId="{2B081C45-74CC-45B0-A396-3A27939A5FBB}" srcOrd="1" destOrd="0" presId="urn:microsoft.com/office/officeart/2005/8/layout/radial5"/>
    <dgm:cxn modelId="{FBCF7605-3FA3-433E-8416-86DBADF6BBBD}" srcId="{A2F80214-AA36-48E8-8CD3-A86A66DCED08}" destId="{E5E269D8-5439-40EC-AD9D-B8B54D87CD4D}" srcOrd="7" destOrd="0" parTransId="{964621EE-8B03-40EE-A5EA-97E59E5765ED}" sibTransId="{B8C4501E-B0D1-4C1D-B322-6D908E474C62}"/>
    <dgm:cxn modelId="{199C46D2-92DB-41A8-8FAC-640E2214C82C}" type="presOf" srcId="{3BBC5ED0-CBC4-4C53-8B6C-02DB5B326C12}" destId="{87AE7878-15DE-4F0D-97D0-6BE06AD4D911}" srcOrd="1" destOrd="0" presId="urn:microsoft.com/office/officeart/2005/8/layout/radial5"/>
    <dgm:cxn modelId="{7E01E7B3-DC10-4BD0-A840-7F9E606FF39F}" srcId="{E3A686BA-F469-4A62-BB46-6B9E3D53A425}" destId="{A2F80214-AA36-48E8-8CD3-A86A66DCED08}" srcOrd="0" destOrd="0" parTransId="{FC5C3922-99A9-42C9-BDA5-1CE969940321}" sibTransId="{3D7C2D8C-91CA-4938-8975-8EFC8BDC0517}"/>
    <dgm:cxn modelId="{2AA7568A-DEA4-4EA0-AB22-E3F10D1DEC73}" srcId="{A2F80214-AA36-48E8-8CD3-A86A66DCED08}" destId="{76043493-92BF-42D4-A68D-7E6EC1F7B4B8}" srcOrd="3" destOrd="0" parTransId="{9DC85EC1-31F4-49B8-91BC-BF2D26F7B216}" sibTransId="{360198CE-4615-4F62-9A69-097B03DB86D6}"/>
    <dgm:cxn modelId="{A792683C-B6A3-40B9-9D31-24033801189F}" type="presOf" srcId="{959D1A71-5833-447B-99B5-721A6B3EF7AC}" destId="{DB61B1EB-7C78-480A-858C-03426084AC6D}" srcOrd="0" destOrd="0" presId="urn:microsoft.com/office/officeart/2005/8/layout/radial5"/>
    <dgm:cxn modelId="{8DF7069C-3B30-414D-BF38-0506F3047707}" type="presOf" srcId="{77806526-B329-4A7E-83E9-223B843795CF}" destId="{72205F39-6396-4244-904C-565930E5F97D}" srcOrd="0" destOrd="0" presId="urn:microsoft.com/office/officeart/2005/8/layout/radial5"/>
    <dgm:cxn modelId="{67C07944-DC1B-42B3-AAAB-549B781B3C88}" type="presOf" srcId="{9DC85EC1-31F4-49B8-91BC-BF2D26F7B216}" destId="{6D11958A-0193-4740-8778-9A7016DC0084}" srcOrd="0" destOrd="0" presId="urn:microsoft.com/office/officeart/2005/8/layout/radial5"/>
    <dgm:cxn modelId="{70F47849-4D76-4A7D-A445-E2A34F7AD362}" type="presOf" srcId="{494660C2-6853-4F1F-BF72-E9AC6C1F40D1}" destId="{A049DD4A-D5B3-429E-8BD4-B6069DE81F5F}" srcOrd="1" destOrd="0" presId="urn:microsoft.com/office/officeart/2005/8/layout/radial5"/>
    <dgm:cxn modelId="{2987E64D-579F-4E29-AB0A-77DC50C14EF4}" srcId="{A2F80214-AA36-48E8-8CD3-A86A66DCED08}" destId="{BFABAB2C-2F26-4427-9ECE-92F8A1B18180}" srcOrd="2" destOrd="0" parTransId="{3BBC5ED0-CBC4-4C53-8B6C-02DB5B326C12}" sibTransId="{8E149949-5FA3-4732-8FEF-39C7052C9C62}"/>
    <dgm:cxn modelId="{86196EF5-56D4-43CB-A8A5-6C5D923AA124}" type="presOf" srcId="{1AB8F439-0683-484C-BED8-59D2E54AE6DD}" destId="{2F980CEF-EAB1-4503-91B0-4458D68A7D9B}" srcOrd="0" destOrd="0" presId="urn:microsoft.com/office/officeart/2005/8/layout/radial5"/>
    <dgm:cxn modelId="{00B34177-481A-40E1-94E3-BAD95F6D256B}" type="presOf" srcId="{964621EE-8B03-40EE-A5EA-97E59E5765ED}" destId="{8909FC77-6592-4837-80A5-3067E4BAB497}" srcOrd="1" destOrd="0" presId="urn:microsoft.com/office/officeart/2005/8/layout/radial5"/>
    <dgm:cxn modelId="{C4089F85-52D5-450D-9CF6-86C0EF1A372C}" type="presOf" srcId="{494660C2-6853-4F1F-BF72-E9AC6C1F40D1}" destId="{B4CC7BEC-C5EA-43F0-AEA9-B478F02B738D}" srcOrd="0" destOrd="0" presId="urn:microsoft.com/office/officeart/2005/8/layout/radial5"/>
    <dgm:cxn modelId="{B320FA2E-799E-43A1-AB82-DA14359EE017}" type="presOf" srcId="{D0A1B9F7-6BBA-48E8-8058-47FE1B6A786F}" destId="{2FF67438-D299-41E7-A098-A88856552B21}" srcOrd="1" destOrd="0" presId="urn:microsoft.com/office/officeart/2005/8/layout/radial5"/>
    <dgm:cxn modelId="{56E6EE6C-6E93-4564-9B68-D1BE50636EED}" type="presOf" srcId="{D0A1B9F7-6BBA-48E8-8058-47FE1B6A786F}" destId="{4F9BA2D9-A001-4226-957D-D56A8ED92170}" srcOrd="0" destOrd="0" presId="urn:microsoft.com/office/officeart/2005/8/layout/radial5"/>
    <dgm:cxn modelId="{7BC15F22-8951-429F-B425-18802A18C664}" type="presOf" srcId="{3BBC5ED0-CBC4-4C53-8B6C-02DB5B326C12}" destId="{DA630EED-3A25-40A2-B7B2-A35D832DB3F2}" srcOrd="0" destOrd="0" presId="urn:microsoft.com/office/officeart/2005/8/layout/radial5"/>
    <dgm:cxn modelId="{F88FBC9A-AEEB-4460-869E-4B7C56962553}" type="presOf" srcId="{964621EE-8B03-40EE-A5EA-97E59E5765ED}" destId="{0F199DB4-0172-427A-BC43-C4B8DBF79110}" srcOrd="0" destOrd="0" presId="urn:microsoft.com/office/officeart/2005/8/layout/radial5"/>
    <dgm:cxn modelId="{02C051CC-3105-4C40-82D3-0AD112227196}" type="presOf" srcId="{8A6324F5-76A9-422F-840D-86707A6A89C2}" destId="{95E3CB8A-9039-467B-911C-A0C17C5C7188}" srcOrd="0" destOrd="0" presId="urn:microsoft.com/office/officeart/2005/8/layout/radial5"/>
    <dgm:cxn modelId="{A96473C5-F5FB-414E-994C-7959A971BB5E}" type="presOf" srcId="{E5E269D8-5439-40EC-AD9D-B8B54D87CD4D}" destId="{F58F32D9-9BB1-4E71-991B-6BFDC4923E36}" srcOrd="0" destOrd="0" presId="urn:microsoft.com/office/officeart/2005/8/layout/radial5"/>
    <dgm:cxn modelId="{93D1D10F-9DB3-4E41-8C89-B1805FF99CAB}" type="presOf" srcId="{E3A686BA-F469-4A62-BB46-6B9E3D53A425}" destId="{9649B215-2817-438A-8C1E-FDD891644FE2}" srcOrd="0" destOrd="0" presId="urn:microsoft.com/office/officeart/2005/8/layout/radial5"/>
    <dgm:cxn modelId="{9D8A0E0C-F068-4E6F-9B63-A0F3560EC29B}" srcId="{A2F80214-AA36-48E8-8CD3-A86A66DCED08}" destId="{D14AB168-E55C-4591-A1C7-8B138E0D00C4}" srcOrd="0" destOrd="0" parTransId="{77806526-B329-4A7E-83E9-223B843795CF}" sibTransId="{BF5CADEA-D626-4DDB-9E83-BAE21F1EB67C}"/>
    <dgm:cxn modelId="{B11BB256-852A-4846-8D68-A49674877772}" srcId="{A2F80214-AA36-48E8-8CD3-A86A66DCED08}" destId="{1AB8F439-0683-484C-BED8-59D2E54AE6DD}" srcOrd="5" destOrd="0" parTransId="{8A6324F5-76A9-422F-840D-86707A6A89C2}" sibTransId="{2EEB6003-12AC-44A9-A5BF-7DE0C6637D1E}"/>
    <dgm:cxn modelId="{92F83896-A48F-423C-8A3B-21DB72D94F97}" type="presOf" srcId="{E753417D-C9B3-4F18-95F2-B0FF548219CB}" destId="{0C846736-9539-4370-92AF-7663E976C67A}" srcOrd="0" destOrd="0" presId="urn:microsoft.com/office/officeart/2005/8/layout/radial5"/>
    <dgm:cxn modelId="{EAF2EDD1-1490-4960-AD22-1F6E1B8248F6}" srcId="{A2F80214-AA36-48E8-8CD3-A86A66DCED08}" destId="{959D1A71-5833-447B-99B5-721A6B3EF7AC}" srcOrd="6" destOrd="0" parTransId="{494660C2-6853-4F1F-BF72-E9AC6C1F40D1}" sibTransId="{3451B58D-7E7E-4138-A10A-9B77F002C380}"/>
    <dgm:cxn modelId="{AD718749-E75B-403C-8300-F151C666CB03}" type="presOf" srcId="{9DC85EC1-31F4-49B8-91BC-BF2D26F7B216}" destId="{9CE4EB9A-0EE0-46CE-A9C9-8E9A84989F42}" srcOrd="1" destOrd="0" presId="urn:microsoft.com/office/officeart/2005/8/layout/radial5"/>
    <dgm:cxn modelId="{EA5C3B99-37FF-41BF-8B45-D8B27E254823}" type="presOf" srcId="{76043493-92BF-42D4-A68D-7E6EC1F7B4B8}" destId="{774891BA-EBCE-42E7-8F25-21195BA15092}" srcOrd="0" destOrd="0" presId="urn:microsoft.com/office/officeart/2005/8/layout/radial5"/>
    <dgm:cxn modelId="{73B2AD33-F7E1-471F-AA6F-E3CF88986A0C}" type="presOf" srcId="{8A6324F5-76A9-422F-840D-86707A6A89C2}" destId="{A3CC4B90-2ABA-430D-BC4E-70FC02646100}" srcOrd="1" destOrd="0" presId="urn:microsoft.com/office/officeart/2005/8/layout/radial5"/>
    <dgm:cxn modelId="{93089796-E491-4C1D-88DF-8B404781D65F}" srcId="{A2F80214-AA36-48E8-8CD3-A86A66DCED08}" destId="{07A0B346-D11B-4180-A761-CFC87F1C93FF}" srcOrd="4" destOrd="0" parTransId="{D0A1B9F7-6BBA-48E8-8058-47FE1B6A786F}" sibTransId="{432AD8FC-3538-4D59-90F5-3D5786301C5E}"/>
    <dgm:cxn modelId="{8D6E7E47-E821-4093-BB05-8539E4FE4166}" type="presParOf" srcId="{9649B215-2817-438A-8C1E-FDD891644FE2}" destId="{391C6F47-64CB-4636-9BBC-E6C546DCAAA6}" srcOrd="0" destOrd="0" presId="urn:microsoft.com/office/officeart/2005/8/layout/radial5"/>
    <dgm:cxn modelId="{6CC6528D-74E6-4BF8-8F7E-394E13415310}" type="presParOf" srcId="{9649B215-2817-438A-8C1E-FDD891644FE2}" destId="{72205F39-6396-4244-904C-565930E5F97D}" srcOrd="1" destOrd="0" presId="urn:microsoft.com/office/officeart/2005/8/layout/radial5"/>
    <dgm:cxn modelId="{915F3E19-63A2-4AD0-A965-91001B089DBA}" type="presParOf" srcId="{72205F39-6396-4244-904C-565930E5F97D}" destId="{2B081C45-74CC-45B0-A396-3A27939A5FBB}" srcOrd="0" destOrd="0" presId="urn:microsoft.com/office/officeart/2005/8/layout/radial5"/>
    <dgm:cxn modelId="{B51F602E-7544-4F16-8E39-B0CC115CC1DB}" type="presParOf" srcId="{9649B215-2817-438A-8C1E-FDD891644FE2}" destId="{FBE0E660-8141-4B28-A8AA-E5A91EFAF719}" srcOrd="2" destOrd="0" presId="urn:microsoft.com/office/officeart/2005/8/layout/radial5"/>
    <dgm:cxn modelId="{127AD895-7BB7-4562-AF02-B4DB7A62A678}" type="presParOf" srcId="{9649B215-2817-438A-8C1E-FDD891644FE2}" destId="{0C846736-9539-4370-92AF-7663E976C67A}" srcOrd="3" destOrd="0" presId="urn:microsoft.com/office/officeart/2005/8/layout/radial5"/>
    <dgm:cxn modelId="{D7BB1242-EB91-45BE-9266-56E7F817A5BA}" type="presParOf" srcId="{0C846736-9539-4370-92AF-7663E976C67A}" destId="{1D6BBDED-E5D8-43A7-BF0E-B02E925EEC75}" srcOrd="0" destOrd="0" presId="urn:microsoft.com/office/officeart/2005/8/layout/radial5"/>
    <dgm:cxn modelId="{E9FE2021-A81B-4F05-92C5-D3364FD0C33B}" type="presParOf" srcId="{9649B215-2817-438A-8C1E-FDD891644FE2}" destId="{DC222A10-191D-4E15-8F7A-CA2D16DC08D8}" srcOrd="4" destOrd="0" presId="urn:microsoft.com/office/officeart/2005/8/layout/radial5"/>
    <dgm:cxn modelId="{D4B9F6CA-CFF7-49CB-9BAB-1F62AA142135}" type="presParOf" srcId="{9649B215-2817-438A-8C1E-FDD891644FE2}" destId="{DA630EED-3A25-40A2-B7B2-A35D832DB3F2}" srcOrd="5" destOrd="0" presId="urn:microsoft.com/office/officeart/2005/8/layout/radial5"/>
    <dgm:cxn modelId="{BB941A97-1695-44F6-81F4-2FD0F00794CE}" type="presParOf" srcId="{DA630EED-3A25-40A2-B7B2-A35D832DB3F2}" destId="{87AE7878-15DE-4F0D-97D0-6BE06AD4D911}" srcOrd="0" destOrd="0" presId="urn:microsoft.com/office/officeart/2005/8/layout/radial5"/>
    <dgm:cxn modelId="{1ACF6777-8327-43FE-AE13-6442860B23FE}" type="presParOf" srcId="{9649B215-2817-438A-8C1E-FDD891644FE2}" destId="{8648258C-B8AF-4001-AC9E-859A61BA6DF0}" srcOrd="6" destOrd="0" presId="urn:microsoft.com/office/officeart/2005/8/layout/radial5"/>
    <dgm:cxn modelId="{C24C5DB4-56D5-4B07-8B59-6E0AB897E5F4}" type="presParOf" srcId="{9649B215-2817-438A-8C1E-FDD891644FE2}" destId="{6D11958A-0193-4740-8778-9A7016DC0084}" srcOrd="7" destOrd="0" presId="urn:microsoft.com/office/officeart/2005/8/layout/radial5"/>
    <dgm:cxn modelId="{25E271DC-854C-4A0D-8CCA-F5946A82D985}" type="presParOf" srcId="{6D11958A-0193-4740-8778-9A7016DC0084}" destId="{9CE4EB9A-0EE0-46CE-A9C9-8E9A84989F42}" srcOrd="0" destOrd="0" presId="urn:microsoft.com/office/officeart/2005/8/layout/radial5"/>
    <dgm:cxn modelId="{37348FA4-6C64-4A12-B90A-E6EC31264175}" type="presParOf" srcId="{9649B215-2817-438A-8C1E-FDD891644FE2}" destId="{774891BA-EBCE-42E7-8F25-21195BA15092}" srcOrd="8" destOrd="0" presId="urn:microsoft.com/office/officeart/2005/8/layout/radial5"/>
    <dgm:cxn modelId="{46F21DBF-87D8-4C69-9ACB-2950FDC87D39}" type="presParOf" srcId="{9649B215-2817-438A-8C1E-FDD891644FE2}" destId="{4F9BA2D9-A001-4226-957D-D56A8ED92170}" srcOrd="9" destOrd="0" presId="urn:microsoft.com/office/officeart/2005/8/layout/radial5"/>
    <dgm:cxn modelId="{28295569-5848-4739-A668-555A769089B6}" type="presParOf" srcId="{4F9BA2D9-A001-4226-957D-D56A8ED92170}" destId="{2FF67438-D299-41E7-A098-A88856552B21}" srcOrd="0" destOrd="0" presId="urn:microsoft.com/office/officeart/2005/8/layout/radial5"/>
    <dgm:cxn modelId="{C1DEC0CC-3155-4523-8AE2-E56969C79BF5}" type="presParOf" srcId="{9649B215-2817-438A-8C1E-FDD891644FE2}" destId="{DD8F5080-A693-4453-AFAD-F4F666EE1F94}" srcOrd="10" destOrd="0" presId="urn:microsoft.com/office/officeart/2005/8/layout/radial5"/>
    <dgm:cxn modelId="{B9B6B464-9A9A-4C56-9208-B989151BF924}" type="presParOf" srcId="{9649B215-2817-438A-8C1E-FDD891644FE2}" destId="{95E3CB8A-9039-467B-911C-A0C17C5C7188}" srcOrd="11" destOrd="0" presId="urn:microsoft.com/office/officeart/2005/8/layout/radial5"/>
    <dgm:cxn modelId="{FD093776-E8C9-4B79-965D-5AE2216D00FD}" type="presParOf" srcId="{95E3CB8A-9039-467B-911C-A0C17C5C7188}" destId="{A3CC4B90-2ABA-430D-BC4E-70FC02646100}" srcOrd="0" destOrd="0" presId="urn:microsoft.com/office/officeart/2005/8/layout/radial5"/>
    <dgm:cxn modelId="{97A9E9A6-5540-4F1E-8953-0B3C42E92B8E}" type="presParOf" srcId="{9649B215-2817-438A-8C1E-FDD891644FE2}" destId="{2F980CEF-EAB1-4503-91B0-4458D68A7D9B}" srcOrd="12" destOrd="0" presId="urn:microsoft.com/office/officeart/2005/8/layout/radial5"/>
    <dgm:cxn modelId="{D089CC4C-4FBA-4C21-84EE-F2F160864C3E}" type="presParOf" srcId="{9649B215-2817-438A-8C1E-FDD891644FE2}" destId="{B4CC7BEC-C5EA-43F0-AEA9-B478F02B738D}" srcOrd="13" destOrd="0" presId="urn:microsoft.com/office/officeart/2005/8/layout/radial5"/>
    <dgm:cxn modelId="{4AD4A1DF-58DF-475F-92CC-D7169ECB0ED7}" type="presParOf" srcId="{B4CC7BEC-C5EA-43F0-AEA9-B478F02B738D}" destId="{A049DD4A-D5B3-429E-8BD4-B6069DE81F5F}" srcOrd="0" destOrd="0" presId="urn:microsoft.com/office/officeart/2005/8/layout/radial5"/>
    <dgm:cxn modelId="{E2B66E86-EC5B-4311-B9F3-8674A0476F8F}" type="presParOf" srcId="{9649B215-2817-438A-8C1E-FDD891644FE2}" destId="{DB61B1EB-7C78-480A-858C-03426084AC6D}" srcOrd="14" destOrd="0" presId="urn:microsoft.com/office/officeart/2005/8/layout/radial5"/>
    <dgm:cxn modelId="{7155CFD9-CB4F-4EC4-BD8E-D1C37AAC6617}" type="presParOf" srcId="{9649B215-2817-438A-8C1E-FDD891644FE2}" destId="{0F199DB4-0172-427A-BC43-C4B8DBF79110}" srcOrd="15" destOrd="0" presId="urn:microsoft.com/office/officeart/2005/8/layout/radial5"/>
    <dgm:cxn modelId="{55239AE9-8F16-4EFE-991E-D5104D33A867}" type="presParOf" srcId="{0F199DB4-0172-427A-BC43-C4B8DBF79110}" destId="{8909FC77-6592-4837-80A5-3067E4BAB497}" srcOrd="0" destOrd="0" presId="urn:microsoft.com/office/officeart/2005/8/layout/radial5"/>
    <dgm:cxn modelId="{04A705BB-91D9-4C31-B37D-F6DE87720744}" type="presParOf" srcId="{9649B215-2817-438A-8C1E-FDD891644FE2}" destId="{F58F32D9-9BB1-4E71-991B-6BFDC4923E36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9BDDB0A-5DDF-4257-A0C6-D7C1877ACBD9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7ED5976-71D4-4BC4-9FF4-76774A29E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3349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96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6639E2-3C7D-4EA7-8980-67D69FD3B58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258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19882-DF46-48D2-B3C1-C77581ADA026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C1409-9E24-4BC1-BEE7-5D2ED6EBD5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F387A-25D0-446B-885C-CEDC48970E57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23714-BABD-465F-A3B0-D94D0B4BCD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246AD-DAA6-4223-808F-8F8D9922B01F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8A02A-CB96-4C55-AE4D-A2A40BD69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39E66-3883-48DA-AB24-75EE3DD56974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96AD8-A439-45E5-B50F-A314F866EA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A7499-B6BE-40EE-B06D-02A5F6B7CD4F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6BAE0-24DD-40DC-8629-38E4DB177E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92B50-A6BD-44DE-ACFC-2A623426C1D6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AF788-7F1B-4EC3-AB29-D1439AA112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692F6-8BF1-4A32-99E8-979B9F775EDD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B6B5F-361A-472B-B17E-DAE04963B9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FDEE9-0E23-43D9-BB3A-B52B0A0CFE63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6A791-1045-463D-B85D-7526C6F1AB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779E0-830B-47D3-A6A8-18357A3C3A0F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9F0E5-80CD-46CB-8476-4DAC057D3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F3746-73B6-44F5-98D5-FAC1022086B2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496E8-EAC1-43E1-9172-67DB0817F6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F6EDC-7B92-4572-9758-436185919908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EFE62-8602-4237-B12F-5A1E86BF1E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339C9-C64C-4871-9FEC-34D2B7B5825C}" type="datetime1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39FBE-52CE-4431-A79B-F4FF4B9E6C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9F3F36-BF28-49A6-A96F-63B82226047F}" type="datetimeFigureOut">
              <a:rPr lang="ru-RU"/>
              <a:pPr>
                <a:defRPr/>
              </a:pPr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894FE1-24C7-4D04-B02B-7CEEEFF86E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03513" y="4052888"/>
            <a:ext cx="9144000" cy="2387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WordArt 8"/>
          <p:cNvSpPr>
            <a:spLocks noChangeArrowheads="1" noChangeShapeType="1" noTextEdit="1"/>
          </p:cNvSpPr>
          <p:nvPr/>
        </p:nvSpPr>
        <p:spPr bwMode="auto">
          <a:xfrm>
            <a:off x="3824288" y="354013"/>
            <a:ext cx="6769100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Национальный  центр  инноваций  в образовании</a:t>
            </a:r>
          </a:p>
        </p:txBody>
      </p:sp>
      <p:pic>
        <p:nvPicPr>
          <p:cNvPr id="15363" name="Picture 7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0656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WordArt 9"/>
          <p:cNvSpPr>
            <a:spLocks noChangeArrowheads="1" noChangeShapeType="1" noTextEdit="1"/>
          </p:cNvSpPr>
          <p:nvPr/>
        </p:nvSpPr>
        <p:spPr bwMode="auto">
          <a:xfrm>
            <a:off x="323850" y="692150"/>
            <a:ext cx="13525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НЦИО</a:t>
            </a:r>
          </a:p>
        </p:txBody>
      </p:sp>
      <p:sp>
        <p:nvSpPr>
          <p:cNvPr id="6" name="WordArt 10"/>
          <p:cNvSpPr>
            <a:spLocks noChangeArrowheads="1" noChangeShapeType="1" noTextEdit="1"/>
          </p:cNvSpPr>
          <p:nvPr/>
        </p:nvSpPr>
        <p:spPr bwMode="auto">
          <a:xfrm>
            <a:off x="3333750" y="4770438"/>
            <a:ext cx="7993063" cy="1150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ЕГЭ</a:t>
            </a:r>
          </a:p>
          <a:p>
            <a:pPr algn="ctr"/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Изменения в демоверсии 2019 года</a:t>
            </a:r>
          </a:p>
        </p:txBody>
      </p:sp>
      <p:pic>
        <p:nvPicPr>
          <p:cNvPr id="15366" name="Picture 2" descr="C:\Users\User\Desktop\картинки с шаттерстока\shutterstock_184935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6563" y="1531938"/>
            <a:ext cx="5084762" cy="381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0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Структура КИМ ЕГЭ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 Каждый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вариант экзаменационной работы состоит из двух частей и включает в себя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заданий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различающихся формой и уровнем сложности.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Часть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содержит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26 заданий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кратким ответом. В экзаменационной работе предложены следующие разновидности заданий с кратким ответом: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задания открытого типа на запись самостоятельно сформулированного  правильного ответа;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задания на выбор и запись одного или нескольких правильных ответов из предложенного перечня ответов.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Ответ на задания части 1 даётся соответствующей записью в виде цифры (числа) или слова (нескольких слов), последовательности цифр (чисел),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записанных без пробелов, запятых и других дополнительных символов.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96888" y="365125"/>
            <a:ext cx="11555412" cy="7143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Изменения в КИМ ЕГЭ 2019 года по сравнению с 2018 годом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738" y="957263"/>
            <a:ext cx="11599862" cy="5219700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Arial" charset="0"/>
                <a:cs typeface="Arial" charset="0"/>
              </a:rPr>
              <a:t>Все основные характеристики экзаменационной работы в целом сохранены. </a:t>
            </a:r>
          </a:p>
          <a:p>
            <a:pPr eaLnBrk="1" hangingPunct="1"/>
            <a:r>
              <a:rPr lang="ru-RU" dirty="0" smtClean="0">
                <a:latin typeface="Arial" charset="0"/>
                <a:cs typeface="Arial" charset="0"/>
              </a:rPr>
              <a:t>Увеличено количество заданий в экзаменационной работе с </a:t>
            </a:r>
            <a:r>
              <a:rPr lang="ru-RU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26 до 27 </a:t>
            </a:r>
            <a:r>
              <a:rPr lang="ru-RU" dirty="0" smtClean="0">
                <a:latin typeface="Arial" charset="0"/>
                <a:cs typeface="Arial" charset="0"/>
              </a:rPr>
              <a:t>за счёт введения </a:t>
            </a:r>
            <a:r>
              <a:rPr lang="ru-RU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нового задания (21), </a:t>
            </a:r>
            <a:r>
              <a:rPr lang="ru-RU" dirty="0" smtClean="0">
                <a:latin typeface="Arial" charset="0"/>
                <a:cs typeface="Arial" charset="0"/>
              </a:rPr>
              <a:t>проверяющего умение проводить </a:t>
            </a:r>
            <a:r>
              <a:rPr lang="ru-RU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пунктуационный анализ текста</a:t>
            </a:r>
            <a:r>
              <a:rPr lang="ru-RU" dirty="0" smtClean="0">
                <a:latin typeface="Arial" charset="0"/>
                <a:cs typeface="Arial" charset="0"/>
              </a:rPr>
              <a:t>. </a:t>
            </a:r>
          </a:p>
          <a:p>
            <a:pPr eaLnBrk="1" hangingPunct="1"/>
            <a:r>
              <a:rPr lang="ru-RU" dirty="0" smtClean="0">
                <a:latin typeface="Arial" charset="0"/>
                <a:cs typeface="Arial" charset="0"/>
              </a:rPr>
              <a:t>Изменён формат </a:t>
            </a:r>
            <a:r>
              <a:rPr lang="ru-RU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заданий 2, 9–12. </a:t>
            </a:r>
          </a:p>
          <a:p>
            <a:pPr eaLnBrk="1" hangingPunct="1"/>
            <a:r>
              <a:rPr lang="ru-RU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Расширен диапазон </a:t>
            </a:r>
            <a:r>
              <a:rPr lang="ru-RU" dirty="0" smtClean="0">
                <a:latin typeface="Arial" charset="0"/>
                <a:cs typeface="Arial" charset="0"/>
              </a:rPr>
              <a:t>проверяемых орфографических и пунктуационных умений. </a:t>
            </a:r>
          </a:p>
          <a:p>
            <a:pPr eaLnBrk="1" hangingPunct="1"/>
            <a:r>
              <a:rPr lang="ru-RU" dirty="0" smtClean="0">
                <a:latin typeface="Arial" charset="0"/>
                <a:cs typeface="Arial" charset="0"/>
              </a:rPr>
              <a:t>Уточнён уровень сложности отдельных заданий. </a:t>
            </a:r>
          </a:p>
          <a:p>
            <a:pPr eaLnBrk="1" hangingPunct="1"/>
            <a:r>
              <a:rPr lang="ru-RU" dirty="0" smtClean="0">
                <a:latin typeface="Arial" charset="0"/>
                <a:cs typeface="Arial" charset="0"/>
              </a:rPr>
              <a:t>Уточнена </a:t>
            </a:r>
            <a:r>
              <a:rPr lang="ru-RU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формулировка</a:t>
            </a:r>
            <a:r>
              <a:rPr lang="ru-RU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задания 27 </a:t>
            </a:r>
            <a:r>
              <a:rPr lang="ru-RU" dirty="0" smtClean="0">
                <a:latin typeface="Arial" charset="0"/>
                <a:cs typeface="Arial" charset="0"/>
              </a:rPr>
              <a:t>с развёрнутым ответом. </a:t>
            </a:r>
          </a:p>
          <a:p>
            <a:pPr eaLnBrk="1" hangingPunct="1"/>
            <a:r>
              <a:rPr lang="ru-RU" dirty="0" smtClean="0">
                <a:latin typeface="Arial" charset="0"/>
                <a:cs typeface="Arial" charset="0"/>
              </a:rPr>
              <a:t>Уточнены </a:t>
            </a:r>
            <a:r>
              <a:rPr lang="ru-RU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критерии оценивания задания</a:t>
            </a:r>
            <a:r>
              <a:rPr lang="en-US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1 </a:t>
            </a:r>
            <a:r>
              <a:rPr lang="ru-RU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и 27</a:t>
            </a:r>
            <a:r>
              <a:rPr lang="ru-RU" dirty="0" smtClean="0">
                <a:latin typeface="Arial" charset="0"/>
                <a:cs typeface="Arial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644525"/>
          </a:xfrm>
        </p:spPr>
        <p:txBody>
          <a:bodyPr/>
          <a:lstStyle/>
          <a:p>
            <a:pPr algn="ctr" eaLnBrk="1" hangingPunct="1"/>
            <a:r>
              <a:rPr lang="ru-RU" sz="4000" b="1" smtClean="0">
                <a:latin typeface="Arial" charset="0"/>
                <a:cs typeface="Arial" charset="0"/>
              </a:rPr>
              <a:t>Изменения в задании </a:t>
            </a:r>
            <a:r>
              <a:rPr lang="en-US" sz="4000" b="1" smtClean="0">
                <a:latin typeface="Arial" charset="0"/>
                <a:cs typeface="Arial" charset="0"/>
              </a:rPr>
              <a:t>1</a:t>
            </a:r>
            <a:r>
              <a:rPr lang="ru-RU" sz="4000" b="1" smtClean="0">
                <a:latin typeface="Arial" charset="0"/>
                <a:cs typeface="Arial" charset="0"/>
              </a:rPr>
              <a:t> </a:t>
            </a:r>
          </a:p>
        </p:txBody>
      </p:sp>
      <p:graphicFrame>
        <p:nvGraphicFramePr>
          <p:cNvPr id="74775" name="Group 23"/>
          <p:cNvGraphicFramePr>
            <a:graphicFrameLocks noGrp="1"/>
          </p:cNvGraphicFramePr>
          <p:nvPr>
            <p:ph idx="4294967295"/>
          </p:nvPr>
        </p:nvGraphicFramePr>
        <p:xfrm>
          <a:off x="339725" y="1106488"/>
          <a:ext cx="11653838" cy="5010151"/>
        </p:xfrm>
        <a:graphic>
          <a:graphicData uri="http://schemas.openxmlformats.org/drawingml/2006/table">
            <a:tbl>
              <a:tblPr/>
              <a:tblGrid>
                <a:gridCol w="5870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832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2018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2019 г.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78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Укажите </a:t>
                      </a:r>
                      <a:r>
                        <a:rPr kumimoji="0" lang="ru-RU" sz="2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два предложения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в которых верно передана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ГЛАВНАЯ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информация, содержащаяся в тексте.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Запишите номера этих предложений.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Ответ: ___________________________.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Укажите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варианты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ответов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в которых верно передана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ГЛАВНАЯ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информация, содержащаяся в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тексте.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Запишите номера этих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предложений.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Ответ: ___________________________.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9525" y="4797425"/>
            <a:ext cx="9128125" cy="141605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45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Изменения в задании 2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5146190"/>
              </p:ext>
            </p:extLst>
          </p:nvPr>
        </p:nvGraphicFramePr>
        <p:xfrm>
          <a:off x="939800" y="1106488"/>
          <a:ext cx="10589623" cy="5377407"/>
        </p:xfrm>
        <a:graphic>
          <a:graphicData uri="http://schemas.openxmlformats.org/drawingml/2006/table">
            <a:tbl>
              <a:tblPr/>
              <a:tblGrid>
                <a:gridCol w="49996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899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1087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 г.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2019 г.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77897"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Какое из приведённых ниже слов (сочетаний слов) должно стоять на месте пропуска в третьем (3) предложении текста?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Выпишите это слово (сочетание слов).</a:t>
                      </a:r>
                    </a:p>
                    <a:p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другой стороны, </a:t>
                      </a:r>
                    </a:p>
                    <a:p>
                      <a:r>
                        <a:rPr lang="ru-RU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Ведь</a:t>
                      </a:r>
                    </a:p>
                    <a:p>
                      <a:r>
                        <a:rPr lang="ru-RU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Напротив,</a:t>
                      </a:r>
                    </a:p>
                    <a:p>
                      <a:r>
                        <a:rPr lang="ru-RU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Хотя </a:t>
                      </a:r>
                    </a:p>
                    <a:p>
                      <a:r>
                        <a:rPr lang="ru-RU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Несмотря на это,</a:t>
                      </a:r>
                    </a:p>
                    <a:p>
                      <a:r>
                        <a:rPr lang="ru-RU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400" b="0" i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4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Ответ: ___________________________.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Самостоятельно подберите подчинительный союз</a:t>
                      </a:r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который должен стоять на месте пропуска в третьем (3) предложении текста.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Запишите этот союз (</a:t>
                      </a:r>
                      <a:r>
                        <a:rPr lang="ru-RU" sz="2400" b="0" i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наречие,</a:t>
                      </a:r>
                      <a:r>
                        <a:rPr lang="ru-RU" sz="2400" b="0" i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местоимение, вводное слово (</a:t>
                      </a:r>
                      <a:r>
                        <a:rPr lang="ru-RU" sz="2400" b="0" i="1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словочетание</a:t>
                      </a:r>
                      <a:r>
                        <a:rPr lang="ru-RU" sz="2400" b="0" i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частицу и т.п.</a:t>
                      </a:r>
                      <a:r>
                        <a:rPr lang="ru-RU" sz="2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Ответ: ___________________________. 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44525"/>
            <a:ext cx="10515600" cy="22701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Изменения в заданиях</a:t>
            </a:r>
            <a:endParaRPr lang="ru-RU" sz="3600" b="1" dirty="0">
              <a:latin typeface="+mn-lt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</p:nvPr>
        </p:nvGraphicFramePr>
        <p:xfrm>
          <a:off x="112713" y="1341438"/>
          <a:ext cx="11765280" cy="5399314"/>
        </p:xfrm>
        <a:graphic>
          <a:graphicData uri="http://schemas.openxmlformats.org/drawingml/2006/table">
            <a:tbl>
              <a:tblPr/>
              <a:tblGrid>
                <a:gridCol w="11765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3993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7488" y="992188"/>
          <a:ext cx="11756572" cy="5626446"/>
        </p:xfrm>
        <a:graphic>
          <a:graphicData uri="http://schemas.openxmlformats.org/drawingml/2006/table">
            <a:tbl>
              <a:tblPr/>
              <a:tblGrid>
                <a:gridCol w="22729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4836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8012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Номер задания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задания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8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Изменён формат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задания 2</a:t>
                      </a:r>
                    </a:p>
                    <a:p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(1)Фольклорный театр — наиболее точное понятие, определяющее народное театрально-драматическое искусство, истоки которого уходят в глубокую древность, в древнеславянские праздники и обряды. (2)Фольклорный театр представляет собой совокупность театральных явлений в фольклоре: разыгрывание фольклорных драм народными исполнителями, кукольные представления, пение, игру на музыкальных инструментах, пляски и др. (3)Этот театр не перестаёт привлекать к себе внимание людей, интересующихся народной культурой прошлого, &lt;…&gt; является увлекательной страницей нашей отечественной культуры. 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Самостоятельно подберите подчинительный союз, который должен стоять на месте пропуска в третьем (3) предложении текста. Запишите этот союз. </a:t>
                      </a:r>
                      <a:endParaRPr lang="ru-RU" sz="24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Обратите</a:t>
                      </a:r>
                      <a:r>
                        <a:rPr lang="ru-RU" sz="24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внимание!</a:t>
                      </a:r>
                    </a:p>
                    <a:p>
                      <a:r>
                        <a:rPr lang="ru-RU" sz="2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Задание 2 (подстановка пропущенного слова в текст) больше </a:t>
                      </a:r>
                      <a:r>
                        <a:rPr lang="ru-RU" sz="24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имеет вариантов ответа</a:t>
                      </a:r>
                      <a:r>
                        <a:rPr lang="ru-RU" sz="2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!!! 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6550"/>
            <a:ext cx="10515600" cy="534988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Изменения в заданиях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</p:nvPr>
        </p:nvGraphicFramePr>
        <p:xfrm>
          <a:off x="112713" y="1341438"/>
          <a:ext cx="11765280" cy="5399314"/>
        </p:xfrm>
        <a:graphic>
          <a:graphicData uri="http://schemas.openxmlformats.org/drawingml/2006/table">
            <a:tbl>
              <a:tblPr/>
              <a:tblGrid>
                <a:gridCol w="11765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3993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12713" y="1101725"/>
          <a:ext cx="6225066" cy="5715000"/>
        </p:xfrm>
        <a:graphic>
          <a:graphicData uri="http://schemas.openxmlformats.org/drawingml/2006/table">
            <a:tbl>
              <a:tblPr/>
              <a:tblGrid>
                <a:gridCol w="11155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095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4510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Номер задания</a:t>
                      </a:r>
                      <a:endParaRPr lang="ru-RU" sz="2000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Содержание задания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80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Изменён формат </a:t>
                      </a:r>
                      <a:r>
                        <a:rPr kumimoji="0" lang="ru-RU" sz="1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заданий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9–12. </a:t>
                      </a:r>
                    </a:p>
                    <a:p>
                      <a:endParaRPr lang="ru-RU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каждом из этих заданий теперь нужны ВАРИАНТЫ ответов.</a:t>
                      </a:r>
                    </a:p>
                    <a:p>
                      <a:r>
                        <a:rPr lang="ru-RU" sz="17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слов увеличилось: </a:t>
                      </a:r>
                    </a:p>
                    <a:p>
                      <a:r>
                        <a:rPr lang="ru-RU" sz="17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 </a:t>
                      </a:r>
                      <a:r>
                        <a:rPr lang="ru-RU" sz="17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15 вместо 5 и 10</a:t>
                      </a:r>
                      <a:r>
                        <a:rPr lang="ru-RU" sz="17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задании на корни и приставки, </a:t>
                      </a:r>
                    </a:p>
                    <a:p>
                      <a:r>
                        <a:rPr lang="ru-RU" sz="17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 </a:t>
                      </a:r>
                      <a:r>
                        <a:rPr lang="ru-RU" sz="17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10 вместо 5</a:t>
                      </a:r>
                      <a:r>
                        <a:rPr lang="ru-RU" sz="17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суффиксы разных частей речи. </a:t>
                      </a:r>
                    </a:p>
                    <a:p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9-ое:</a:t>
                      </a:r>
                    </a:p>
                    <a:p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700" dirty="0" smtClean="0"/>
                        <a:t>Укажите 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варианты ответов</a:t>
                      </a:r>
                      <a:r>
                        <a:rPr lang="ru-RU" sz="1700" dirty="0" smtClean="0"/>
                        <a:t>, в которых 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во всех словах одного ряда </a:t>
                      </a:r>
                      <a:r>
                        <a:rPr lang="ru-RU" sz="1700" dirty="0" smtClean="0"/>
                        <a:t>пропущена </a:t>
                      </a:r>
                      <a:r>
                        <a:rPr lang="ru-RU" sz="1700" b="1" dirty="0" smtClean="0"/>
                        <a:t>безударная чередующаяся гласная корня.</a:t>
                      </a:r>
                      <a:r>
                        <a:rPr lang="ru-RU" sz="1700" dirty="0" smtClean="0"/>
                        <a:t> Запишите 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номера ответов</a:t>
                      </a:r>
                      <a:r>
                        <a:rPr lang="ru-RU" sz="1700" dirty="0" smtClean="0"/>
                        <a:t>. </a:t>
                      </a:r>
                    </a:p>
                    <a:p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10-е: </a:t>
                      </a:r>
                    </a:p>
                    <a:p>
                      <a:r>
                        <a:rPr lang="ru-RU" sz="1700" b="0" dirty="0" smtClean="0">
                          <a:solidFill>
                            <a:schemeClr val="tx1"/>
                          </a:solidFill>
                        </a:rPr>
                        <a:t>Укажите 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варианты ответов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</a:rPr>
                        <a:t>, в которых 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во всех словах одного ряда 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</a:rPr>
                        <a:t>пропущена 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</a:rPr>
                        <a:t>одна и та же буква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</a:rPr>
                        <a:t>. Запишите 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номера ответов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</a:p>
                    <a:p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 11-12-е:</a:t>
                      </a:r>
                    </a:p>
                    <a:p>
                      <a:r>
                        <a:rPr lang="ru-RU" sz="1700" b="0" dirty="0" smtClean="0">
                          <a:solidFill>
                            <a:schemeClr val="tx1"/>
                          </a:solidFill>
                        </a:rPr>
                        <a:t>Укажите 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варианты ответов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</a:rPr>
                        <a:t>, в которых 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в обоих словах одного ряда 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</a:rPr>
                        <a:t>пропущена одна и та же буква. Запишите 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</a:rPr>
                        <a:t>номера ответов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521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4000" y="1031875"/>
            <a:ext cx="5486400" cy="582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850" y="2876717"/>
            <a:ext cx="11253788" cy="261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7850" y="2860675"/>
            <a:ext cx="11253788" cy="26177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Задание 11.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922295"/>
            <a:ext cx="10515600" cy="2254668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9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Были:</a:t>
            </a:r>
            <a:r>
              <a:rPr lang="ru-RU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 отдельные суффиксы </a:t>
            </a:r>
            <a:r>
              <a:rPr lang="ru-RU" sz="9600" dirty="0">
                <a:latin typeface="Arial" panose="020B0604020202020204" pitchFamily="34" charset="0"/>
                <a:cs typeface="Arial" panose="020B0604020202020204" pitchFamily="34" charset="0"/>
              </a:rPr>
              <a:t>прилагательных, существительных и глаголов. </a:t>
            </a:r>
            <a:endParaRPr lang="ru-RU" sz="9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9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Добавлены </a:t>
            </a:r>
            <a:endParaRPr lang="ru-RU" sz="9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9600" dirty="0">
                <a:latin typeface="Arial" panose="020B0604020202020204" pitchFamily="34" charset="0"/>
                <a:cs typeface="Arial" panose="020B0604020202020204" pitchFamily="34" charset="0"/>
              </a:rPr>
              <a:t>наречия </a:t>
            </a:r>
            <a:r>
              <a:rPr lang="ru-RU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9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снова</a:t>
            </a:r>
            <a:r>
              <a:rPr lang="ru-RU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9600" dirty="0">
                <a:latin typeface="Arial" panose="020B0604020202020204" pitchFamily="34" charset="0"/>
                <a:cs typeface="Arial" panose="020B0604020202020204" pitchFamily="34" charset="0"/>
              </a:rPr>
              <a:t>— О/Ё после </a:t>
            </a:r>
            <a:r>
              <a:rPr lang="ru-RU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шипящих (</a:t>
            </a:r>
            <a:r>
              <a:rPr lang="ru-RU" sz="9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ножовка</a:t>
            </a:r>
            <a:r>
              <a:rPr lang="ru-RU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9600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9600" b="1" dirty="0">
                <a:latin typeface="Arial" panose="020B0604020202020204" pitchFamily="34" charset="0"/>
                <a:cs typeface="Arial" panose="020B0604020202020204" pitchFamily="34" charset="0"/>
              </a:rPr>
              <a:t>суффиксы прилагательных</a:t>
            </a:r>
            <a:r>
              <a:rPr lang="ru-RU" sz="9600" dirty="0">
                <a:latin typeface="Arial" panose="020B0604020202020204" pitchFamily="34" charset="0"/>
                <a:cs typeface="Arial" panose="020B0604020202020204" pitchFamily="34" charset="0"/>
              </a:rPr>
              <a:t> (-к- и -</a:t>
            </a:r>
            <a:r>
              <a:rPr lang="ru-RU" sz="9600" dirty="0" err="1">
                <a:latin typeface="Arial" panose="020B0604020202020204" pitchFamily="34" charset="0"/>
                <a:cs typeface="Arial" panose="020B0604020202020204" pitchFamily="34" charset="0"/>
              </a:rPr>
              <a:t>ск</a:t>
            </a:r>
            <a:r>
              <a:rPr lang="ru-RU" sz="9600" dirty="0">
                <a:latin typeface="Arial" panose="020B0604020202020204" pitchFamily="34" charset="0"/>
                <a:cs typeface="Arial" panose="020B0604020202020204" pitchFamily="34" charset="0"/>
              </a:rPr>
              <a:t>-) (</a:t>
            </a:r>
            <a:r>
              <a:rPr lang="ru-RU" sz="9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матросский</a:t>
            </a:r>
            <a:r>
              <a:rPr lang="ru-RU" sz="9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9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84288"/>
            <a:ext cx="7899400" cy="28178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200" b="1" smtClean="0">
                <a:latin typeface="Arial" charset="0"/>
                <a:cs typeface="Arial" charset="0"/>
              </a:rPr>
              <a:t>Пунктуационный анализ текста</a:t>
            </a:r>
            <a:br>
              <a:rPr lang="ru-RU" sz="3200" b="1" smtClean="0">
                <a:latin typeface="Arial" charset="0"/>
                <a:cs typeface="Arial" charset="0"/>
              </a:rPr>
            </a:br>
            <a:r>
              <a:rPr lang="ru-RU" sz="3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 Задание 21</a:t>
            </a:r>
            <a:endParaRPr lang="ru-RU" sz="3200" smtClean="0">
              <a:latin typeface="Arial" charset="0"/>
              <a:cs typeface="Arial" charset="0"/>
            </a:endParaRPr>
          </a:p>
        </p:txBody>
      </p:sp>
      <p:pic>
        <p:nvPicPr>
          <p:cNvPr id="24578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1555750"/>
            <a:ext cx="10126663" cy="5302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397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Задание 21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025" y="871538"/>
            <a:ext cx="3937000" cy="5305425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вариантах единого государственного экзамена для анализа будут предложены тексты, пунктуационный анализ которых предполагает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 конструкций с запятой, двоеточием, тире.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 верных ответов в задании ограничивается только количеством предложений в тексте. </a:t>
            </a:r>
          </a:p>
        </p:txBody>
      </p:sp>
      <p:pic>
        <p:nvPicPr>
          <p:cNvPr id="25603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2450" y="801688"/>
            <a:ext cx="7602538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2450" y="2825750"/>
            <a:ext cx="7602538" cy="369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Задание 21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4503821" y="1690688"/>
            <a:ext cx="6685547" cy="4351338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Не более 9 предложений в текстах о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географии России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Предполагается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несколько групп правильных вариантов ответов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и ученик может выбрать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любой вариант.</a:t>
            </a:r>
          </a:p>
          <a:p>
            <a:pPr eaLnBrk="1" hangingPunct="1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Может быть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несколько номеров предложений в одном ответе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на одно правило (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например, один тип БСП: тире в БСП </a:t>
            </a:r>
            <a:r>
              <a:rPr lang="ru-RU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 с временным значением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26" y="1601802"/>
            <a:ext cx="2194560" cy="30504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  <p:bldP spid="2662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74" y="365125"/>
            <a:ext cx="11887200" cy="669591"/>
          </a:xfrm>
        </p:spPr>
        <p:txBody>
          <a:bodyPr/>
          <a:lstStyle/>
          <a:p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Найдите предложения, в которых запятая (-</a:t>
            </a:r>
            <a:r>
              <a:rPr lang="ru-RU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ставится (-</a:t>
            </a:r>
            <a:r>
              <a:rPr lang="ru-RU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ятся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в соответствии с одним и тем же правилом пунктуации. Запишите номера этих предложений.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1183941"/>
            <a:ext cx="11782927" cy="3115343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(1)Гора Эльбрус принадлежит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 Кавказскому хребту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находящемуся на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юге России.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(2)Эльбрус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включён в состав Семи вершин — высочайших гор,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расположенных на разных континентах планеты.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(3)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ходе геологических исследований было установлено, </a:t>
            </a:r>
            <a:r>
              <a:rPr lang="ru-RU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последнее извержение Эльбруса было в 50-х годах нашей эры.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(4) На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Эльбрусе геологами также был обнаружен пепел от двух извержений,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произошедших 45 и 40 тысяч лет назад.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(5)Учёные уверены, </a:t>
            </a:r>
            <a:r>
              <a:rPr lang="ru-RU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именно второе проявление вулканической активности послужило поводом к исходу неандертальцев </a:t>
            </a:r>
            <a:r>
              <a:rPr lang="ru-RU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горных пещер.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(6)В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годы Великой Отечественной войны за Эльбрус шли отчаянные бои,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Гитлер хотел назвать гору своим именем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(7)У Эльбруса, как известно,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не меньше десяти имен.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(8)Его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привычное для нас название произошло либо от иранского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Айтибарес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(высокая гора), либо от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зендского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Эльбурс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«блестящий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сверкающий», либо от грузинского слова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Ялбуз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восходящего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тюркскому «ял» — буря, «</a:t>
            </a:r>
            <a:r>
              <a:rPr lang="ru-RU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буз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— лёд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ru-RU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693" y="4948989"/>
            <a:ext cx="2358190" cy="68981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 1248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65621" y="5125453"/>
            <a:ext cx="2021305" cy="4411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либо</a:t>
            </a:r>
            <a:endParaRPr lang="ru-RU" sz="3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29664" y="4948989"/>
            <a:ext cx="2358190" cy="665748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 35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81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>
                <a:solidFill>
                  <a:srgbClr val="FF0000"/>
                </a:solidFill>
                <a:latin typeface="Arial" charset="0"/>
                <a:cs typeface="Arial" charset="0"/>
              </a:rPr>
              <a:t>Обратите внимание!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) Повторить постановку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ире,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двоеточия,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апятых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простых и сложных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предложениях!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) Научиться определять  конструкции,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которых стоят эти знаки,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потом найти такие же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200" smtClean="0">
                <a:latin typeface="Arial" charset="0"/>
                <a:cs typeface="Arial" charset="0"/>
              </a:rPr>
              <a:t>Система оценивания отдельных заданий и экзаменационной работы в целом </a:t>
            </a:r>
          </a:p>
        </p:txBody>
      </p:sp>
      <p:sp>
        <p:nvSpPr>
          <p:cNvPr id="2867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mtClean="0">
                <a:latin typeface="Arial" charset="0"/>
                <a:cs typeface="Arial" charset="0"/>
              </a:rPr>
              <a:t>За верное выполнение каждого задания части 1 (</a:t>
            </a:r>
            <a:r>
              <a:rPr lang="ru-RU" smtClean="0">
                <a:solidFill>
                  <a:srgbClr val="FF0000"/>
                </a:solidFill>
                <a:latin typeface="Arial" charset="0"/>
                <a:cs typeface="Arial" charset="0"/>
              </a:rPr>
              <a:t>кроме заданий 8, 16  и 26</a:t>
            </a:r>
            <a:r>
              <a:rPr lang="ru-RU" smtClean="0">
                <a:latin typeface="Arial" charset="0"/>
                <a:cs typeface="Arial" charset="0"/>
              </a:rPr>
              <a:t>) экзаменуемый получает по </a:t>
            </a:r>
            <a:r>
              <a:rPr lang="ru-RU" smtClean="0">
                <a:solidFill>
                  <a:srgbClr val="FF0000"/>
                </a:solidFill>
                <a:latin typeface="Arial" charset="0"/>
                <a:cs typeface="Arial" charset="0"/>
              </a:rPr>
              <a:t>1 баллу</a:t>
            </a:r>
            <a:r>
              <a:rPr lang="ru-RU" smtClean="0">
                <a:latin typeface="Arial" charset="0"/>
                <a:cs typeface="Arial" charset="0"/>
              </a:rPr>
              <a:t>. За неверный ответ или его отсутствие выставляется 0 баллов.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mtClean="0">
                <a:latin typeface="Arial" charset="0"/>
                <a:cs typeface="Arial" charset="0"/>
              </a:rPr>
              <a:t> За выполнение </a:t>
            </a:r>
            <a:r>
              <a:rPr lang="ru-RU" smtClean="0">
                <a:solidFill>
                  <a:srgbClr val="FF0000"/>
                </a:solidFill>
                <a:latin typeface="Arial" charset="0"/>
                <a:cs typeface="Arial" charset="0"/>
              </a:rPr>
              <a:t>задания 8</a:t>
            </a:r>
            <a:r>
              <a:rPr lang="ru-RU" smtClean="0">
                <a:latin typeface="Arial" charset="0"/>
                <a:cs typeface="Arial" charset="0"/>
              </a:rPr>
              <a:t> может быть выставлено от </a:t>
            </a:r>
            <a:r>
              <a:rPr lang="ru-RU" smtClean="0">
                <a:solidFill>
                  <a:srgbClr val="FF0000"/>
                </a:solidFill>
                <a:latin typeface="Arial" charset="0"/>
                <a:cs typeface="Arial" charset="0"/>
              </a:rPr>
              <a:t>0 до 5 </a:t>
            </a:r>
            <a:r>
              <a:rPr lang="ru-RU" smtClean="0">
                <a:latin typeface="Arial" charset="0"/>
                <a:cs typeface="Arial" charset="0"/>
              </a:rPr>
              <a:t>баллов. За каждую верно указанную цифру, соответствующую номеру из списка, экзаменуемый получает по 1 баллу (5 баллов: нет ошибок; 4 балла: допущена одна ошибка; 3 балла: допущено две ошибки; 2 балла: верно указаны две цифры; 1 балл: верно указана только одна цифра; 0 баллов: полностью неверный ответ, т.е. неверная последовательность цифр или её отсутствие. </a:t>
            </a:r>
            <a:r>
              <a:rPr lang="ru-RU" b="1" u="sng" smtClean="0">
                <a:solidFill>
                  <a:srgbClr val="FF0000"/>
                </a:solidFill>
                <a:latin typeface="Arial" charset="0"/>
                <a:cs typeface="Arial" charset="0"/>
              </a:rPr>
              <a:t>Порядок записи цифр в ответе имеет значение.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ru-RU" sz="2400" smtClean="0">
                <a:latin typeface="Arial" charset="0"/>
                <a:cs typeface="Arial" charset="0"/>
              </a:rPr>
              <a:t>За выполнение </a:t>
            </a:r>
            <a:r>
              <a:rPr lang="ru-RU" sz="2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задания 16 </a:t>
            </a:r>
            <a:r>
              <a:rPr lang="ru-RU" sz="2400" smtClean="0">
                <a:latin typeface="Arial" charset="0"/>
                <a:cs typeface="Arial" charset="0"/>
              </a:rPr>
              <a:t>может быть выставлено от </a:t>
            </a:r>
            <a:r>
              <a:rPr lang="ru-RU" sz="2400" smtClean="0">
                <a:solidFill>
                  <a:srgbClr val="FF0000"/>
                </a:solidFill>
                <a:latin typeface="Arial" charset="0"/>
                <a:cs typeface="Arial" charset="0"/>
              </a:rPr>
              <a:t>0 до 2 </a:t>
            </a:r>
            <a:r>
              <a:rPr lang="ru-RU" sz="2400" smtClean="0">
                <a:latin typeface="Arial" charset="0"/>
                <a:cs typeface="Arial" charset="0"/>
              </a:rPr>
              <a:t>баллов. Верным считается ответ, в котором есть все цифры из эталона и отсутствуют другие цифры. 1 балл ставится, если: одна из цифр, указанных в ответе, не соответствует эталону; отсутствует одна из цифр, указанных в эталоне ответа. Во всех других случаях выставляется 0 баллов. </a:t>
            </a:r>
            <a:r>
              <a:rPr lang="ru-RU" sz="2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Порядок записи цифр в ответе не имеет значения.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ru-RU" sz="2400" smtClean="0">
                <a:latin typeface="Arial" charset="0"/>
                <a:cs typeface="Arial" charset="0"/>
              </a:rPr>
              <a:t>За выполнение </a:t>
            </a:r>
            <a:r>
              <a:rPr lang="ru-RU" sz="2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задания 26 </a:t>
            </a:r>
            <a:r>
              <a:rPr lang="ru-RU" sz="2400" smtClean="0">
                <a:latin typeface="Arial" charset="0"/>
                <a:cs typeface="Arial" charset="0"/>
              </a:rPr>
              <a:t>может быть выставлено от </a:t>
            </a:r>
            <a:r>
              <a:rPr lang="ru-RU" sz="2400" smtClean="0">
                <a:solidFill>
                  <a:srgbClr val="FF0000"/>
                </a:solidFill>
                <a:latin typeface="Arial" charset="0"/>
                <a:cs typeface="Arial" charset="0"/>
              </a:rPr>
              <a:t>0 до 4 </a:t>
            </a:r>
            <a:r>
              <a:rPr lang="ru-RU" sz="2400" smtClean="0">
                <a:latin typeface="Arial" charset="0"/>
                <a:cs typeface="Arial" charset="0"/>
              </a:rPr>
              <a:t>баллов. Верным считается ответ, в котором есть все цифры из эталона и отсутствуют другие цифры. За каждую верно указанную цифру, соответствующую номеру термина из списка, экзаменуемый получает по 1 баллу (4 балла: нет ошибок; 3 балла: допущена одна ошибка; 2 балла: допущено две ошибки; 1 балл: верно указана только одна цифра; 0 баллов: полностью неверный ответ, то есть неверная последовательность цифр или её отсутствие. </a:t>
            </a:r>
            <a:r>
              <a:rPr lang="ru-RU" sz="2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Порядок записи цифр в ответе имеет значение.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endParaRPr lang="ru-RU" sz="2400" b="1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ru-RU" sz="2400" b="1" smtClean="0">
                <a:latin typeface="Arial" charset="0"/>
                <a:cs typeface="Arial" charset="0"/>
              </a:rPr>
              <a:t> Максимальное количество баллов, которое может получить экзаменуемый, правильно выполнивший задание части 2, – </a:t>
            </a:r>
            <a:r>
              <a:rPr lang="ru-RU" sz="2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24.</a:t>
            </a:r>
            <a:r>
              <a:rPr lang="ru-RU" sz="2400" b="1" smtClean="0">
                <a:latin typeface="Arial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44525"/>
            <a:ext cx="10515600" cy="22701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Критерии оценивания </a:t>
            </a:r>
            <a:r>
              <a:rPr lang="ru-RU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задания 27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263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rgbClr val="FF0000"/>
                </a:solidFill>
                <a:latin typeface="Arial" charset="0"/>
                <a:cs typeface="Arial" charset="0"/>
              </a:rPr>
              <a:t>Задание 27</a:t>
            </a:r>
            <a:endParaRPr lang="ru-RU" smtClean="0">
              <a:latin typeface="Arial" charset="0"/>
              <a:cs typeface="Arial" charset="0"/>
            </a:endParaRPr>
          </a:p>
        </p:txBody>
      </p:sp>
      <p:pic>
        <p:nvPicPr>
          <p:cNvPr id="3174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9875" y="1314450"/>
            <a:ext cx="10467975" cy="5561013"/>
          </a:xfrm>
        </p:spPr>
      </p:pic>
      <p:pic>
        <p:nvPicPr>
          <p:cNvPr id="31747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10750" y="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4475"/>
            <a:ext cx="10515600" cy="712788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МЕТОДИЧЕСКИЕ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РЕКОМЕНДАЦИИ  для учителей, подготовленные  на основе анализа типичных ошибок участников ЕГЭ 2018 года  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0" name="Объект 2"/>
          <p:cNvSpPr>
            <a:spLocks noGrp="1"/>
          </p:cNvSpPr>
          <p:nvPr>
            <p:ph idx="1"/>
          </p:nvPr>
        </p:nvSpPr>
        <p:spPr>
          <a:xfrm>
            <a:off x="838200" y="957263"/>
            <a:ext cx="10936288" cy="57912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000" dirty="0" smtClean="0">
                <a:latin typeface="Arial" charset="0"/>
                <a:cs typeface="Arial" charset="0"/>
              </a:rPr>
              <a:t>      По критерию К2 (комментирование обозначенной проблемы исходного текста) </a:t>
            </a:r>
            <a:r>
              <a:rPr lang="ru-RU" sz="2000" b="1" dirty="0" smtClean="0">
                <a:latin typeface="Arial" charset="0"/>
                <a:cs typeface="Arial" charset="0"/>
              </a:rPr>
              <a:t>получили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 балла только 47,5% выпускников;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 балла 32%;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 балл 13,8%.</a:t>
            </a:r>
            <a:r>
              <a:rPr lang="ru-RU" sz="2000" dirty="0" smtClean="0">
                <a:latin typeface="Arial" charset="0"/>
                <a:cs typeface="Arial" charset="0"/>
              </a:rPr>
              <a:t>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dirty="0" smtClean="0">
                <a:latin typeface="Arial" charset="0"/>
                <a:cs typeface="Arial" charset="0"/>
              </a:rPr>
              <a:t>    Уровень </a:t>
            </a:r>
            <a:r>
              <a:rPr lang="ru-RU" sz="2000" dirty="0" err="1" smtClean="0">
                <a:latin typeface="Arial" charset="0"/>
                <a:cs typeface="Arial" charset="0"/>
              </a:rPr>
              <a:t>сформированности</a:t>
            </a:r>
            <a:r>
              <a:rPr lang="ru-RU" sz="2000" dirty="0" smtClean="0">
                <a:latin typeface="Arial" charset="0"/>
                <a:cs typeface="Arial" charset="0"/>
              </a:rPr>
              <a:t> у выпускников умения проводить текстовый анализ по-прежнему </a:t>
            </a:r>
            <a:r>
              <a:rPr lang="ru-RU" sz="2000" b="1" dirty="0" smtClean="0">
                <a:latin typeface="Arial" charset="0"/>
                <a:cs typeface="Arial" charset="0"/>
              </a:rPr>
              <a:t>недостаточно высокий. </a:t>
            </a:r>
            <a:r>
              <a:rPr lang="ru-RU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(Комментарий введен с 2013 года!)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dirty="0" smtClean="0">
                <a:latin typeface="Arial" charset="0"/>
                <a:cs typeface="Arial" charset="0"/>
              </a:rPr>
              <a:t>С одной стороны, в сочинениях выпускники обосновывают актуальность проблемы, раскрывают ее значимость для автора текста, заостряют внимание на текстовых деталях, иллюстрирующих проблему.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dirty="0" smtClean="0">
                <a:latin typeface="Arial" charset="0"/>
                <a:cs typeface="Arial" charset="0"/>
              </a:rPr>
              <a:t>   С другой стороны, экзаменуемые </a:t>
            </a:r>
            <a:r>
              <a:rPr lang="ru-RU" sz="2000" b="1" dirty="0" smtClean="0">
                <a:latin typeface="Arial" charset="0"/>
                <a:cs typeface="Arial" charset="0"/>
              </a:rPr>
              <a:t>часто углубляются в собственные размышления без опоры на исходный текст или используют просто его пересказ. Многие выпускники не считают необходимым включать в сочинения два обязательных примера-иллюстрации, важные для понимания проблемы исходного текста.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dirty="0" smtClean="0">
                <a:latin typeface="Arial" charset="0"/>
                <a:cs typeface="Arial" charset="0"/>
              </a:rPr>
              <a:t>     Таким образом, при отработке навыков комментирования проблемы исходного текста следует обратить больше внимания на образцовые примеры использования текстуального комментария в трудах классиков отечественной науки и публицистики.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19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>
                <a:latin typeface="Arial" charset="0"/>
              </a:rPr>
              <a:t/>
            </a:r>
            <a:br>
              <a:rPr lang="ru-RU" sz="2400" b="1">
                <a:latin typeface="Arial" charset="0"/>
              </a:rPr>
            </a:br>
            <a:endParaRPr lang="ru-RU" sz="2400" b="1">
              <a:latin typeface="Arial" charset="0"/>
            </a:endParaRPr>
          </a:p>
        </p:txBody>
      </p:sp>
      <p:graphicFrame>
        <p:nvGraphicFramePr>
          <p:cNvPr id="25713" name="Group 113"/>
          <p:cNvGraphicFramePr>
            <a:graphicFrameLocks noGrp="1"/>
          </p:cNvGraphicFramePr>
          <p:nvPr>
            <p:ph idx="1"/>
          </p:nvPr>
        </p:nvGraphicFramePr>
        <p:xfrm>
          <a:off x="287338" y="188913"/>
          <a:ext cx="11547568" cy="6336703"/>
        </p:xfrm>
        <a:graphic>
          <a:graphicData uri="http://schemas.openxmlformats.org/drawingml/2006/table">
            <a:tbl>
              <a:tblPr/>
              <a:tblGrid>
                <a:gridCol w="5629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455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897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674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Комментарий к сформулированной проблеме исходного текста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Баллы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92924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Сформулированная экзаменуемым проблема прокомментирована с опорой на исходный текст.  Экзаменуемый привёл не менее 2 примеров-иллюстраций из прочитанного текста, важных для понимания проблемы. 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Дано пояснение к 2 приведённым примерам. Выявлена смысловая связь между ними.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Фактических ошибок, связанных с пониманием проблемы исходного текста, в комментарии нет.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10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Сформулированная экзаменуемым проблема прокомментирована с опорой на исходный текст.  Экзаменуемый привёл не менее 2 примеров-иллюстраций из прочитанного текста, важных для понимания проблемы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 Дано пояснение к 2 приведённым примерам, но не выявлена смысловая связь между ними, или выявлена смысловая связь между примерами, но дано пояснение только к одному примеру. 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Фактических ошибок, связанных с пониманием проблемы исходного текста, в комментарии нет.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282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Сформулированная экзаменуемым проблема прокомментирована с опорой на исходный текст.  Экзаменуемый привёл не менее 2 примеров-иллюстраций  из прочитанного текста, важных для понимания проблемы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но дано пояснение только к одному примеру, смысловая связь между примерами не выявлена, или экзаменуемый привёл 1 пример-иллюстрацию из прочитанного текста, важный для понимания проблемы, и дал пояснение к нему. 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Фактических ошибок, связанных с пониманием проблемы исходного текста, в комментарии нет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375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Экзаменуемый привёл 2 примера-иллюстрации из прочитанного текста, важных для понимания проблемы, но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пояснил их значение </a:t>
                      </a:r>
                    </a:p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36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19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>
                <a:latin typeface="Arial" charset="0"/>
              </a:rPr>
              <a:t/>
            </a:r>
            <a:br>
              <a:rPr lang="ru-RU" sz="2400" b="1">
                <a:latin typeface="Arial" charset="0"/>
              </a:rPr>
            </a:br>
            <a:endParaRPr lang="ru-RU" sz="2400" b="1">
              <a:latin typeface="Arial" charset="0"/>
            </a:endParaRPr>
          </a:p>
        </p:txBody>
      </p:sp>
      <p:graphicFrame>
        <p:nvGraphicFramePr>
          <p:cNvPr id="25713" name="Group 113"/>
          <p:cNvGraphicFramePr>
            <a:graphicFrameLocks noGrp="1"/>
          </p:cNvGraphicFramePr>
          <p:nvPr>
            <p:ph idx="1"/>
          </p:nvPr>
        </p:nvGraphicFramePr>
        <p:xfrm>
          <a:off x="182563" y="188913"/>
          <a:ext cx="11721735" cy="6483647"/>
        </p:xfrm>
        <a:graphic>
          <a:graphicData uri="http://schemas.openxmlformats.org/drawingml/2006/table">
            <a:tbl>
              <a:tblPr/>
              <a:tblGrid>
                <a:gridCol w="5714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971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31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143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Комментарий к сформулированной проблеме исходного текста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Баллы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840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Экзаменуемый привёл 1 пример-иллюстрацию из прочитанного текста, важный для понимания проблемы, но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пояснил его значение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816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Примеры-иллюстрации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из прочитанного текста, важные для понимания проблемы,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приведены,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или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проблема прокомментирована без опоры на исходный текст,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или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комментарии допущены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фактические ошибки (одна и более)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связанные с пониманием исходного текста,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или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прокомментирована другая, не сформулированная экзаменуемым проблема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или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вместо комментария дан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простой пересказ текста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или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вместо комментария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цитируется большой фрагмент исходного текста </a:t>
                      </a:r>
                    </a:p>
                    <a:p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  <a:p>
                      <a:pPr algn="ctr"/>
                      <a:endParaRPr lang="ru-RU" sz="36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19150" y="836613"/>
            <a:ext cx="9909175" cy="5703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Определяющими в оценивании комментария к сформулированной проблеме являются следующие позиции оценивания: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примеров-иллюстраций,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пояснений к примерам-иллюстрациям,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указание смысловой связи между примерами-иллюстрациями.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этом комментарий должен проводиться с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опорой на исходный текст и без фактических ошибок. 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525" y="495300"/>
            <a:ext cx="10607675" cy="623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8950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Arial" charset="0"/>
                <a:cs typeface="Arial" charset="0"/>
              </a:rPr>
              <a:t>Актуальность комментирования при работе с текстом 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6407106"/>
              </p:ext>
            </p:extLst>
          </p:nvPr>
        </p:nvGraphicFramePr>
        <p:xfrm>
          <a:off x="130175" y="1079500"/>
          <a:ext cx="3799114" cy="5621383"/>
        </p:xfrm>
        <a:graphic>
          <a:graphicData uri="http://schemas.openxmlformats.org/drawingml/2006/table">
            <a:tbl>
              <a:tblPr/>
              <a:tblGrid>
                <a:gridCol w="37991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92183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ОГЭ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433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Задание 15.2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Напишите сочинение-рассуждение.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Объясните</a:t>
                      </a:r>
                      <a:r>
                        <a:rPr lang="ru-RU" b="1" u="sng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как Вы понимаете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смысл финала текста</a:t>
                      </a:r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«Письма, пользуясь её слепотой, вынули не из шкатулки – их вынули из её души, и теперь ослепла и оглохла не только она, но и её душа…»</a:t>
                      </a:r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Приведите в сочинении два примера-иллюстрации из прочитанного текста, </a:t>
                      </a: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подтверждающих Ваши рассуждения. Приводя примеры, указывайте номера нужных предложений или применяйте цитирование…</a:t>
                      </a:r>
                    </a:p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144963" y="1079500"/>
          <a:ext cx="4040777" cy="5643155"/>
        </p:xfrm>
        <a:graphic>
          <a:graphicData uri="http://schemas.openxmlformats.org/drawingml/2006/table">
            <a:tbl>
              <a:tblPr/>
              <a:tblGrid>
                <a:gridCol w="40407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3313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Итоговое собеседование 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1002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Задание 2 </a:t>
                      </a:r>
                    </a:p>
                    <a:p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Перескажите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прочитанный Вами текст, включив в пересказ слова С.П. Королёва, выдающегося конструктора и учёного, о Ю.А. Гагарине:  «Он открыл людям Земли дорогу в неизвестный мир. Но только ли это? Думается, Гагарин сделал нечто большее – он дал людям веру в их собственные силы, в их возможности, дал силу идти увереннее, смелее…»  Подумайте, </a:t>
                      </a:r>
                      <a:r>
                        <a:rPr lang="ru-RU" sz="1800" b="1" u="sng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где лучше 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использовать слова С.П. Королёва в пересказе. Вы можете использовать любые способы цитирования. 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8307388" y="1114425"/>
          <a:ext cx="3762103" cy="5600342"/>
        </p:xfrm>
        <a:graphic>
          <a:graphicData uri="http://schemas.openxmlformats.org/drawingml/2006/table">
            <a:tbl>
              <a:tblPr/>
              <a:tblGrid>
                <a:gridCol w="37621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7114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ЕГЭ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15407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Задание 27 </a:t>
                      </a:r>
                    </a:p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Напишите сочинение по прочитанному тексту. Сформулируйте одну из проблем, 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поставленных </a:t>
                      </a: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автором текста. Прокомментируйте сформулированную проблему. Включите  в комментарий 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два примера-иллюстрации</a:t>
                      </a: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 прочитанного текста, которые, по Вашему мнению, важны для понимания проблемы исходного текста (избегайте чрезмерного цитирования). </a:t>
                      </a:r>
                      <a:r>
                        <a:rPr lang="ru-RU" b="1" u="sng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Поясните значение каждого примера и укажите смысловую связь между ними.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4375" y="5351463"/>
            <a:ext cx="1350963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трелка вправо 3"/>
          <p:cNvSpPr/>
          <p:nvPr/>
        </p:nvSpPr>
        <p:spPr>
          <a:xfrm>
            <a:off x="4605338" y="6415088"/>
            <a:ext cx="3438525" cy="285750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3412"/>
          </a:xfrm>
        </p:spPr>
        <p:txBody>
          <a:bodyPr/>
          <a:lstStyle/>
          <a:p>
            <a:r>
              <a:rPr lang="ru-RU" sz="2800" b="1">
                <a:latin typeface="Arial" charset="0"/>
                <a:cs typeface="Arial" charset="0"/>
              </a:rPr>
              <a:t>Примеры-иллюстрации как аргументы фактологического типа</a:t>
            </a:r>
          </a:p>
        </p:txBody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>
          <a:xfrm>
            <a:off x="5087939" y="1268414"/>
            <a:ext cx="5400675" cy="53292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>
                <a:latin typeface="Arial" charset="0"/>
                <a:cs typeface="Arial" charset="0"/>
              </a:rPr>
              <a:t>     Обращение к </a:t>
            </a:r>
            <a:r>
              <a:rPr lang="ru-RU" sz="2000" b="1" dirty="0">
                <a:latin typeface="Arial" charset="0"/>
                <a:cs typeface="Arial" charset="0"/>
              </a:rPr>
              <a:t>аргументации как логико-коммуникативному процессу</a:t>
            </a:r>
            <a:r>
              <a:rPr lang="ru-RU" sz="2000" dirty="0">
                <a:latin typeface="Arial" charset="0"/>
                <a:cs typeface="Arial" charset="0"/>
              </a:rPr>
              <a:t>, служащему </a:t>
            </a:r>
            <a:r>
              <a:rPr lang="ru-RU" sz="2000" b="1" i="1" dirty="0">
                <a:solidFill>
                  <a:srgbClr val="FF0000"/>
                </a:solidFill>
                <a:latin typeface="Arial" charset="0"/>
                <a:cs typeface="Arial" charset="0"/>
              </a:rPr>
              <a:t>обоснованию определенной точки зрения </a:t>
            </a:r>
            <a:r>
              <a:rPr lang="ru-RU" sz="2000" dirty="0">
                <a:latin typeface="Arial" charset="0"/>
                <a:cs typeface="Arial" charset="0"/>
              </a:rPr>
              <a:t>является </a:t>
            </a:r>
            <a:r>
              <a:rPr lang="ru-RU" sz="2000" b="1" dirty="0">
                <a:latin typeface="Arial" charset="0"/>
                <a:cs typeface="Arial" charset="0"/>
              </a:rPr>
              <a:t>необходимым условием </a:t>
            </a:r>
            <a:r>
              <a:rPr lang="ru-RU" sz="2000" dirty="0">
                <a:latin typeface="Arial" charset="0"/>
                <a:cs typeface="Arial" charset="0"/>
              </a:rPr>
              <a:t>подготовки ученика к написанию сочинения-рассуждения.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2000" b="1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b="1" dirty="0">
                <a:latin typeface="Arial" charset="0"/>
                <a:cs typeface="Arial" charset="0"/>
              </a:rPr>
              <a:t> </a:t>
            </a:r>
            <a:r>
              <a:rPr lang="ru-RU" sz="2000" dirty="0">
                <a:latin typeface="Arial" charset="0"/>
                <a:cs typeface="Arial" charset="0"/>
              </a:rPr>
              <a:t>Аргументы </a:t>
            </a:r>
            <a:r>
              <a:rPr lang="ru-RU" sz="20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фактологического</a:t>
            </a:r>
            <a:r>
              <a:rPr lang="ru-RU" sz="2000" b="1" dirty="0">
                <a:solidFill>
                  <a:srgbClr val="FF0000"/>
                </a:solidFill>
                <a:latin typeface="Arial" charset="0"/>
                <a:cs typeface="Arial" charset="0"/>
              </a:rPr>
              <a:t> типа </a:t>
            </a:r>
            <a:r>
              <a:rPr lang="ru-RU" sz="2000" b="1" dirty="0">
                <a:latin typeface="Arial" charset="0"/>
                <a:cs typeface="Arial" charset="0"/>
              </a:rPr>
              <a:t>– извлечения из интерпретируемого текста</a:t>
            </a:r>
            <a:r>
              <a:rPr lang="ru-RU" sz="2000" dirty="0">
                <a:latin typeface="Arial" charset="0"/>
                <a:cs typeface="Arial" charset="0"/>
              </a:rPr>
              <a:t>. </a:t>
            </a:r>
          </a:p>
          <a:p>
            <a:pPr marL="0" indent="0">
              <a:lnSpc>
                <a:spcPct val="80000"/>
              </a:lnSpc>
              <a:buNone/>
            </a:pPr>
            <a:endParaRPr lang="ru-RU" sz="2000" b="1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ru-RU" sz="2000" dirty="0">
                <a:latin typeface="Arial" charset="0"/>
                <a:cs typeface="Arial" charset="0"/>
              </a:rPr>
              <a:t>        В процессе интерпретации текста </a:t>
            </a:r>
            <a:r>
              <a:rPr lang="ru-RU" sz="2000" b="1" dirty="0">
                <a:latin typeface="Arial" charset="0"/>
                <a:cs typeface="Arial" charset="0"/>
              </a:rPr>
              <a:t>важна именно </a:t>
            </a:r>
            <a:r>
              <a:rPr lang="ru-RU" sz="2000" b="1" dirty="0" err="1">
                <a:latin typeface="Arial" charset="0"/>
                <a:cs typeface="Arial" charset="0"/>
              </a:rPr>
              <a:t>фактологическая</a:t>
            </a:r>
            <a:r>
              <a:rPr lang="ru-RU" sz="2000" b="1" dirty="0">
                <a:latin typeface="Arial" charset="0"/>
                <a:cs typeface="Arial" charset="0"/>
              </a:rPr>
              <a:t> аргументация</a:t>
            </a:r>
            <a:r>
              <a:rPr lang="ru-RU" sz="2000" dirty="0">
                <a:latin typeface="Arial" charset="0"/>
                <a:cs typeface="Arial" charset="0"/>
              </a:rPr>
              <a:t>, так как экзаменуемому необходимо показать, </a:t>
            </a:r>
            <a:r>
              <a:rPr lang="ru-RU" sz="2000" b="1" dirty="0">
                <a:solidFill>
                  <a:srgbClr val="FF0000"/>
                </a:solidFill>
                <a:latin typeface="Arial" charset="0"/>
                <a:cs typeface="Arial" charset="0"/>
              </a:rPr>
              <a:t>что его осмысление исходного текста основано на конкретных фактах.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25603" name="Picture 2" descr="C:\Users\User\Desktop\шаттерсток\shutterstock_3650068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3388" y="2205038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992313" y="3284538"/>
            <a:ext cx="2519362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FFFF00"/>
                </a:solidFill>
              </a:rPr>
              <a:t>Обратите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1906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52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031331"/>
              </p:ext>
            </p:extLst>
          </p:nvPr>
        </p:nvGraphicFramePr>
        <p:xfrm>
          <a:off x="279400" y="74613"/>
          <a:ext cx="11607800" cy="6722516"/>
        </p:xfrm>
        <a:graphic>
          <a:graphicData uri="http://schemas.openxmlformats.org/drawingml/2006/table">
            <a:tbl>
              <a:tblPr/>
              <a:tblGrid>
                <a:gridCol w="52711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366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47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Смысловые отношения между частями информации </a:t>
                      </a:r>
                    </a:p>
                  </a:txBody>
                  <a:tcPr marL="58025" marR="58025" marT="29013" marB="290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Средства организации связного текста </a:t>
                      </a:r>
                    </a:p>
                  </a:txBody>
                  <a:tcPr marL="58025" marR="58025" marT="29013" marB="290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41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Причинно-следственные и условно-следственные</a:t>
                      </a:r>
                    </a:p>
                  </a:txBody>
                  <a:tcPr marL="58025" marR="58025" marT="29013" marB="290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 </a:t>
                      </a:r>
                      <a:r>
                        <a:rPr kumimoji="0" lang="ru-R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результате; следовательно, в силу этого, ввиду этого, вследствие этого, в зависимости от этого, благодаря этому, в связи с этим, в таком случае, в этом случае, поэтому   </a:t>
                      </a:r>
                    </a:p>
                  </a:txBody>
                  <a:tcPr marL="58025" marR="58025" marT="29013" marB="290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Сопоставление и противопоставление частей информации </a:t>
                      </a:r>
                    </a:p>
                  </a:txBody>
                  <a:tcPr marL="58025" marR="58025" marT="29013" marB="290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 и(все-таки), же; с одной стороны, с другой стороны, наоборот, напротив, но, однако, а, не только, но и; зато, иначе, по-иному, так, точно так, совершенно так, так же; точно так, как; таким образом, следующим образом, тогда как, в противоположность этому   </a:t>
                      </a:r>
                    </a:p>
                  </a:txBody>
                  <a:tcPr marL="58025" marR="58025" marT="29013" marB="290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66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Пояснение-иллюстрация, уточнение, выделение частного случая </a:t>
                      </a:r>
                    </a:p>
                  </a:txBody>
                  <a:tcPr marL="58025" marR="58025" marT="29013" marB="290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ведь, то есть, например; так, например; именно, только, особенно, другими словами, иначе говоря, точнее говоря, в частности, причем   </a:t>
                      </a:r>
                    </a:p>
                  </a:txBody>
                  <a:tcPr marL="58025" marR="58025" marT="29013" marB="290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73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Обобщение, вывод, итог предыдущей информации </a:t>
                      </a:r>
                    </a:p>
                  </a:txBody>
                  <a:tcPr marL="58025" marR="58025" marT="29013" marB="290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значит, таким образом, итак, вообще, словом, вообще говоря, следовательно, из этого  следует   </a:t>
                      </a:r>
                    </a:p>
                  </a:txBody>
                  <a:tcPr marL="58025" marR="58025" marT="29013" marB="290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375" y="571500"/>
            <a:ext cx="11123613" cy="362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6813" y="4476750"/>
            <a:ext cx="3048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567" y="1133454"/>
            <a:ext cx="7979508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Работаем с текстом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художественного стиля</a:t>
            </a:r>
          </a:p>
        </p:txBody>
      </p:sp>
      <p:pic>
        <p:nvPicPr>
          <p:cNvPr id="53250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0" y="38100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475682" y="142852"/>
          <a:ext cx="11525856" cy="6500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69" name="Picture 1" descr="C:\Users\Region\Desktop\шаттерсток\shutterstock_7862883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01050" y="0"/>
            <a:ext cx="3503613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1"/>
          </p:nvPr>
        </p:nvSpPr>
        <p:spPr>
          <a:xfrm>
            <a:off x="561975" y="188913"/>
            <a:ext cx="11403013" cy="64087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1800" smtClean="0">
                <a:latin typeface="Arial" charset="0"/>
                <a:cs typeface="Arial" charset="0"/>
              </a:rPr>
              <a:t>           </a:t>
            </a:r>
            <a:r>
              <a:rPr lang="ru-RU" sz="2000" smtClean="0">
                <a:latin typeface="Arial" charset="0"/>
                <a:cs typeface="Arial" charset="0"/>
              </a:rPr>
              <a:t>(1)Чаще всего человек ищет свою мечту, но бывает и так, что мечта находит человека. (2)Как болезнь, как вирус гриппа. (3)Вроде бы никогда Колька Велин не смотрел на небо, затаив дыхание, и голоса птиц, реявших в голубой вышине, не заставляли трепетать его сердце. (4)Он был самым обыкновенным учеником, в меру усидчивым и старательным, в школу ходил без особого задора, на уроках был тише воды, любил рыбачить… (5)Все переменилось в один день. (6)Он вдруг решил, что станет летчиком.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  <a:cs typeface="Arial" charset="0"/>
              </a:rPr>
              <a:t>       (7)В глухой, далекой деревне, где до ближайшей станции больше ста километров, где любая поездка становится целым путешествием, сама эта мысль казалась безумием. (8)Жизненная стезя каждого человека здесь была ровной и прямой: после школы мальчики получали права на управление трактором и становились механизаторами, а самые смелые оканчивали водительские курсы и работали в селе шоферами.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  <a:cs typeface="Arial" charset="0"/>
              </a:rPr>
              <a:t>       (9)Ездить по земле — вот удел человека. (10)А тут летать на самолете!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  <a:cs typeface="Arial" charset="0"/>
              </a:rPr>
              <a:t>       (11)На Кольку смотрели как на чудака, и отец надеялся, что вздорная идея как-нибудь сама собой улетучится из головы сына. (12)Мало ли чего мы хотим в молодости! (13)Жизнь — жестокая штука, она все расставит по своим местам и равнодушно, как маляр, закрасит серой краской наши пылкие мечты, нарисованные в юности.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  <a:cs typeface="Arial" charset="0"/>
              </a:rPr>
              <a:t>       (14)Но Колька не сдавался. (15)Ему грезились серебристые крылья, несущие его над влажным снегом облаков, и густой упругий воздух, чистый и холодный, как родниковая вода, наполнял его легкие.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1"/>
          </p:nvPr>
        </p:nvSpPr>
        <p:spPr>
          <a:xfrm>
            <a:off x="273050" y="188913"/>
            <a:ext cx="11715750" cy="64801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000" smtClean="0">
                <a:cs typeface="Arial" charset="0"/>
              </a:rPr>
              <a:t>              </a:t>
            </a:r>
            <a:r>
              <a:rPr lang="ru-RU" sz="2000" smtClean="0">
                <a:latin typeface="Arial" charset="0"/>
                <a:cs typeface="Arial" charset="0"/>
              </a:rPr>
              <a:t>(16)После выпускного вечера он отправился на станцию, купил билет до Оренбурга и ночным поездом поехал поступать в летное училище. (17)Проснулся Колька рано утром от ужаса. (18)Ужас, будто удав, сдавил его окоченевшее тело холодными кольцами и впился своей зубастой пастью в самую грудь. (19)Колька спустился с верхней полки вниз, посмотрел в окно, и ему стало еще страшнее. (20)Деревья, выступавшие из полумглы, тянули к стеклам кривые руки, узкие проселки, словно серые степные гадюки, расползались по кустам, и с неба, заполненного до краев клочьями ободранных туч, фиолетово-черной краской стекал на землю сумрак. (21)Куда я еду? (22)Что я там буду делать один?</a:t>
            </a:r>
            <a:r>
              <a:rPr lang="en-US" sz="2000" smtClean="0">
                <a:latin typeface="Arial" charset="0"/>
                <a:cs typeface="Arial" charset="0"/>
              </a:rPr>
              <a:t> </a:t>
            </a:r>
            <a:r>
              <a:rPr lang="ru-RU" sz="2000" smtClean="0">
                <a:latin typeface="Arial" charset="0"/>
                <a:cs typeface="Arial" charset="0"/>
              </a:rPr>
              <a:t>(23)Кольке представилось, что сейчас его высадят и он окажется в беспредельной пустоте необитаемой планеты… 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  <a:cs typeface="Arial" charset="0"/>
              </a:rPr>
              <a:t>             (24)Приехав на вокзал, он в тот же день купил билет на обратную дорогу и через два дня вернулся домой. (25)К его возвращению все отнеслись спокойно, без издёвки, но и без сочувствия. (26)Денег, потраченных на билеты, немного жаль, зато съездил, посмотрел, проверил себя, успокоился, теперь выбросит из головы всякий вздор и станет нормальным человеком. (27)Таковы законы жизни: всё, что взлетело вверх, рано или поздно возвращается на землю. (28)Камень, птица, мечта — все возвращается назад…</a:t>
            </a:r>
          </a:p>
          <a:p>
            <a:pPr eaLnBrk="1" hangingPunct="1">
              <a:buFont typeface="Arial" charset="0"/>
              <a:buNone/>
            </a:pPr>
            <a:r>
              <a:rPr lang="ru-RU" sz="2000" smtClean="0">
                <a:latin typeface="Arial" charset="0"/>
                <a:cs typeface="Arial" charset="0"/>
              </a:rPr>
              <a:t>          (29)Колька устроился в лесхоз, женился, сейчас растит двух дочек, в выходные ходит на рыбалку. (30)Сидя на берегу мутной речушки, он смотрит на бесшумно летящие в небесной вышине реактивные самолёты, сразу определяет: вот «МиГ», а вон «Су». (31)Сердце его стонет от щемящей боли, ему хочется повыше подпрыгнуть и хотя бы разок глотнуть той свежести, которой небо щедро поит птиц. (32)Но рядом сидят рыбаки, и он пугливо прячет свой взволнованный взгляд, насаживает червячка на крючок, а потом терпеливо ждет, когда начнет клевать…                                                                                    (По С. Мизерову)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6913"/>
          </a:xfrm>
        </p:spPr>
        <p:txBody>
          <a:bodyPr/>
          <a:lstStyle/>
          <a:p>
            <a:pPr algn="ctr" eaLnBrk="1" hangingPunct="1"/>
            <a:r>
              <a:rPr lang="ru-RU" smtClean="0">
                <a:latin typeface="Arial" charset="0"/>
                <a:cs typeface="Arial" charset="0"/>
              </a:rPr>
              <a:t>Алгоритм выполнения задания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6763" y="1254125"/>
            <a:ext cx="11172825" cy="1027113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Прокомментировать сформулированную проблему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опорой на исходный текст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привести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2 примеров-иллюстраций из прочитанного текста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важных для понимания проблемы 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6763" y="2533650"/>
            <a:ext cx="11172825" cy="862013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Дать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пояснение к двум приведённым примерам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указав,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 помогают понять аспекты сформулированной проблемы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6763" y="3717925"/>
            <a:ext cx="11172825" cy="714375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Определить,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связаны по смыслу приведённые Вами примеры-иллюстрации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выяснить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 этой связи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66763" y="4624388"/>
            <a:ext cx="11172825" cy="1289050"/>
          </a:xfrm>
          <a:prstGeom prst="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Используя синтаксические маркеры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конструкции, вводные слова, наречия, глаголы, союзы, частицы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обозначить вид смысловой связи.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66763" y="6103938"/>
            <a:ext cx="11172825" cy="61912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Проверить, </a:t>
            </a:r>
            <a:r>
              <a:rPr lang="ru-RU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 ли в Вашем комментарии фактических ошибок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связанных с пониманием текста.</a:t>
            </a:r>
          </a:p>
        </p:txBody>
      </p:sp>
      <p:pic>
        <p:nvPicPr>
          <p:cNvPr id="57351" name="Рисунок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01763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0713"/>
          </a:xfrm>
        </p:spPr>
        <p:txBody>
          <a:bodyPr/>
          <a:lstStyle/>
          <a:p>
            <a:pPr algn="ctr" eaLnBrk="1" hangingPunct="1"/>
            <a:r>
              <a:rPr lang="ru-RU" smtClean="0">
                <a:latin typeface="Arial" charset="0"/>
                <a:cs typeface="Arial" charset="0"/>
              </a:rPr>
              <a:t>Формулируем проблему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47763"/>
            <a:ext cx="7246938" cy="551021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Что </a:t>
            </a:r>
            <a:r>
              <a:rPr lang="ru-RU" sz="2400" dirty="0" smtClean="0">
                <a:latin typeface="Arial" charset="0"/>
                <a:cs typeface="Arial" charset="0"/>
              </a:rPr>
              <a:t>может стать препятствием к осуществлению мечты?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Что</a:t>
            </a:r>
            <a:r>
              <a:rPr lang="ru-RU" sz="2400" dirty="0" smtClean="0">
                <a:latin typeface="Arial" charset="0"/>
                <a:cs typeface="Arial" charset="0"/>
              </a:rPr>
              <a:t> может повлиять на реализацию мечты?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Что</a:t>
            </a:r>
            <a:r>
              <a:rPr lang="ru-RU" sz="2400" dirty="0" smtClean="0">
                <a:latin typeface="Arial" charset="0"/>
                <a:cs typeface="Arial" charset="0"/>
              </a:rPr>
              <a:t> может разрушить мечту?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Что</a:t>
            </a:r>
            <a:r>
              <a:rPr lang="ru-RU" sz="2400" dirty="0" smtClean="0">
                <a:latin typeface="Arial" charset="0"/>
                <a:cs typeface="Arial" charset="0"/>
              </a:rPr>
              <a:t> не позволяет мечте воплотиться в жизнь?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Почему</a:t>
            </a:r>
            <a:r>
              <a:rPr lang="ru-RU" sz="2400" dirty="0" smtClean="0">
                <a:latin typeface="Arial" charset="0"/>
                <a:cs typeface="Arial" charset="0"/>
              </a:rPr>
              <a:t> мечты не всегда становятся реальностью?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Почему </a:t>
            </a:r>
            <a:r>
              <a:rPr lang="ru-RU" sz="2400" dirty="0" smtClean="0">
                <a:latin typeface="Arial" charset="0"/>
                <a:cs typeface="Arial" charset="0"/>
              </a:rPr>
              <a:t>разрушается мечта?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dirty="0" smtClean="0">
                <a:latin typeface="Arial" charset="0"/>
                <a:cs typeface="Arial" charset="0"/>
              </a:rPr>
              <a:t>В чём </a:t>
            </a:r>
            <a:r>
              <a:rPr lang="ru-RU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причины</a:t>
            </a:r>
            <a:r>
              <a:rPr lang="ru-RU" sz="2400" dirty="0" smtClean="0">
                <a:latin typeface="Arial" charset="0"/>
                <a:cs typeface="Arial" charset="0"/>
              </a:rPr>
              <a:t> конфликта между мечтой и реальностью?</a:t>
            </a:r>
          </a:p>
          <a:p>
            <a:pPr marL="0" indent="0" eaLnBrk="1" hangingPunct="1">
              <a:buFont typeface="Arial" charset="0"/>
              <a:buNone/>
            </a:pPr>
            <a:endParaRPr lang="ru-RU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dirty="0" smtClean="0">
              <a:latin typeface="Arial" charset="0"/>
              <a:cs typeface="Arial" charset="0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7988300" y="1147763"/>
            <a:ext cx="666750" cy="4884737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655050" y="2446338"/>
            <a:ext cx="3287713" cy="682625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причинная  связь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494713" y="3906838"/>
            <a:ext cx="3544887" cy="681037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причинно-следственная</a:t>
            </a:r>
          </a:p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связь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>
          <a:xfrm>
            <a:off x="1262063" y="74613"/>
            <a:ext cx="10010775" cy="417512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Arial" charset="0"/>
                <a:cs typeface="Arial" charset="0"/>
              </a:rPr>
              <a:t>Причины, не позволившие осуществиться мечтам Кольки</a:t>
            </a:r>
          </a:p>
        </p:txBody>
      </p:sp>
      <p:graphicFrame>
        <p:nvGraphicFramePr>
          <p:cNvPr id="44056" name="Group 2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8675293"/>
              </p:ext>
            </p:extLst>
          </p:nvPr>
        </p:nvGraphicFramePr>
        <p:xfrm>
          <a:off x="209550" y="500063"/>
          <a:ext cx="11861073" cy="6358128"/>
        </p:xfrm>
        <a:graphic>
          <a:graphicData uri="http://schemas.openxmlformats.org/drawingml/2006/table">
            <a:tbl>
              <a:tblPr/>
              <a:tblGrid>
                <a:gridCol w="29586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9024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53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Причины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Примеры-иллюстрации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972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Традиции, деревенский уклад жизни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buFont typeface="Arial" charset="0"/>
                        <a:buNone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(8)</a:t>
                      </a: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Жизненная стезя каждого человека здесь была ровной и прямой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после школы мальчики получали права на управление трактором и становились механизаторами, а </a:t>
                      </a: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самые смелые 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оканчивали водительские курсы и работали в селе шоферами.</a:t>
                      </a:r>
                    </a:p>
                    <a:p>
                      <a:pPr eaLnBrk="1" hangingPunct="1">
                        <a:buFont typeface="Arial" charset="0"/>
                        <a:buNone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(9)</a:t>
                      </a: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Ездить по земле — вот удел человека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845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Отношение окружающих к Колькиной мечте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(11)На Кольку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смотрели как на чудака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 7) …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 мысль казалась безумием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(26)Денег, потраченных на билеты, немного жаль, зато съездил, посмотрел, проверил себя, успокоился, теперь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выбросит из головы всякий вздор и станет нормальным человеком.</a:t>
                      </a: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(27)</a:t>
                      </a: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Таковы законы жизни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всё, что взлетело вверх, рано или поздно возвращается на землю. (28)Камень, птица, мечта — всё возвращается назад…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09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Отношение отца к мечте сына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(11) Отец надеялся, что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вздорная идея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как-нибудь сама собой улетучится из головы сына. (12)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Мало ли чего мы хотим в молодости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944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Собственный страх, нежелание преодолевать трудности на пути к осуществлению цели, отсутствие силы воли, неверие в себя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buFont typeface="Arial" charset="0"/>
                        <a:buNone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(17)Проснулся Колька рано утром от ужаса. (18)Ужас, будто удав, сдавил его окоченевшее тело холодными кольцами и впился своей зубастой пастью в самую грудь....(21)</a:t>
                      </a: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Куда 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 еду? (22)</a:t>
                      </a: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 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 там буду делать </a:t>
                      </a: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один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(23)Кольке представилось, что сейчас его высадят и он окажется в беспредельной пустоте необитаемой планеты… </a:t>
                      </a:r>
                    </a:p>
                    <a:p>
                      <a:pPr eaLnBrk="1" hangingPunct="1">
                        <a:buFont typeface="Arial" charset="0"/>
                        <a:buNone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(24)Приехав на вокзал, он </a:t>
                      </a: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тот же день купил билет на обратную дорогу 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через два дня вернулся домой.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6713"/>
            <a:ext cx="10515600" cy="58102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i="1" dirty="0" smtClean="0"/>
              <a:t>       </a:t>
            </a:r>
            <a:r>
              <a:rPr lang="ru-RU" sz="2000" b="1" i="1" u="sng" dirty="0" smtClean="0"/>
              <a:t>Что </a:t>
            </a:r>
            <a:r>
              <a:rPr lang="ru-RU" sz="2000" i="1" dirty="0" smtClean="0"/>
              <a:t>может стать препятствием к реализации мечты? Над этой проблемой размышляет автор предложенного текста. </a:t>
            </a:r>
          </a:p>
          <a:p>
            <a:pPr eaLnBrk="1" hangingPunct="1">
              <a:buFont typeface="Arial" charset="0"/>
              <a:buNone/>
            </a:pPr>
            <a:r>
              <a:rPr lang="ru-RU" sz="2000" i="1" dirty="0" smtClean="0"/>
              <a:t>         Чтобы ответить на данный вопрос, </a:t>
            </a:r>
            <a:r>
              <a:rPr lang="ru-RU" sz="2000" i="1" dirty="0" smtClean="0">
                <a:solidFill>
                  <a:srgbClr val="FF0000"/>
                </a:solidFill>
              </a:rPr>
              <a:t>автор обращается к судьбе</a:t>
            </a:r>
            <a:r>
              <a:rPr lang="ru-RU" sz="2000" i="1" dirty="0" smtClean="0"/>
              <a:t> Кольки </a:t>
            </a:r>
            <a:r>
              <a:rPr lang="ru-RU" sz="2000" i="1" dirty="0" err="1" smtClean="0"/>
              <a:t>Велина</a:t>
            </a:r>
            <a:r>
              <a:rPr lang="ru-RU" sz="2000" i="1" dirty="0" smtClean="0"/>
              <a:t>, мечтавшего стать лётчиком, но так и не воплотившего свою мечту в жизнь. </a:t>
            </a:r>
            <a:r>
              <a:rPr lang="en-US" sz="2000" i="1" dirty="0" smtClean="0"/>
              <a:t> </a:t>
            </a:r>
            <a:r>
              <a:rPr lang="ru-RU" sz="2000" i="1" dirty="0" smtClean="0">
                <a:solidFill>
                  <a:srgbClr val="FF0000"/>
                </a:solidFill>
              </a:rPr>
              <a:t>Пытаясь понять</a:t>
            </a:r>
            <a:r>
              <a:rPr lang="ru-RU" sz="2000" i="1" dirty="0" smtClean="0"/>
              <a:t>,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почему </a:t>
            </a:r>
            <a:r>
              <a:rPr lang="ru-RU" sz="2000" i="1" dirty="0" smtClean="0"/>
              <a:t>это произошло, </a:t>
            </a:r>
            <a:r>
              <a:rPr lang="ru-RU" sz="2000" i="1" dirty="0" smtClean="0">
                <a:solidFill>
                  <a:srgbClr val="FF0000"/>
                </a:solidFill>
              </a:rPr>
              <a:t>писатель неспроста упоминает </a:t>
            </a:r>
            <a:r>
              <a:rPr lang="ru-RU" sz="2000" b="1" i="1" u="sng" dirty="0" smtClean="0"/>
              <a:t>мнение односельчан  Кольки </a:t>
            </a:r>
            <a:r>
              <a:rPr lang="ru-RU" sz="2000" i="1" dirty="0" smtClean="0"/>
              <a:t>(предл.7,11,26-28) и </a:t>
            </a:r>
            <a:r>
              <a:rPr lang="ru-RU" sz="2000" i="1" dirty="0" smtClean="0">
                <a:solidFill>
                  <a:srgbClr val="FF0000"/>
                </a:solidFill>
              </a:rPr>
              <a:t>описывает </a:t>
            </a:r>
            <a:r>
              <a:rPr lang="ru-RU" sz="2000" b="1" i="1" u="sng" dirty="0" smtClean="0"/>
              <a:t>поведение самого героя. </a:t>
            </a:r>
            <a:r>
              <a:rPr lang="ru-RU" sz="2000" i="1" dirty="0" smtClean="0"/>
              <a:t>(предл.17-24).</a:t>
            </a:r>
            <a:endParaRPr lang="ru-RU" sz="2000" dirty="0" smtClean="0"/>
          </a:p>
        </p:txBody>
      </p:sp>
      <p:sp>
        <p:nvSpPr>
          <p:cNvPr id="4" name="Стрелка вниз 3"/>
          <p:cNvSpPr/>
          <p:nvPr/>
        </p:nvSpPr>
        <p:spPr>
          <a:xfrm>
            <a:off x="3360738" y="2266950"/>
            <a:ext cx="219075" cy="54610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9293225" y="2251075"/>
            <a:ext cx="187325" cy="561975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61975" y="2813050"/>
            <a:ext cx="5307013" cy="19335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</a:rPr>
              <a:t>Так, односельчане </a:t>
            </a:r>
            <a:r>
              <a:rPr lang="ru-RU" b="1" i="1" dirty="0" err="1">
                <a:solidFill>
                  <a:schemeClr val="tx1"/>
                </a:solidFill>
              </a:rPr>
              <a:t>Велина</a:t>
            </a:r>
            <a:r>
              <a:rPr lang="ru-RU" b="1" i="1" dirty="0">
                <a:solidFill>
                  <a:schemeClr val="tx1"/>
                </a:solidFill>
              </a:rPr>
              <a:t>, привыкшие к размеренному укладу жизни, к существованию, свободному от преодоления каких-либо жизненных препятствий,  осуждали «чудака»,  мечту стать лётчиком считали «вздорной идеей», и никто, даже отец, не поддержал подростка.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45213" y="2813050"/>
            <a:ext cx="5675312" cy="19335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spcBef>
                <a:spcPct val="20000"/>
              </a:spcBef>
              <a:defRPr/>
            </a:pPr>
            <a:r>
              <a:rPr lang="ru-RU" sz="1600" b="1" i="1" dirty="0">
                <a:solidFill>
                  <a:schemeClr val="tx1"/>
                </a:solidFill>
                <a:latin typeface="Arial" charset="0"/>
              </a:rPr>
              <a:t>Но и собственный страх, нежелание Кольки </a:t>
            </a:r>
            <a:r>
              <a:rPr lang="ru-RU" sz="1600" b="1" i="1" dirty="0" smtClean="0">
                <a:solidFill>
                  <a:schemeClr val="tx1"/>
                </a:solidFill>
                <a:latin typeface="Arial" charset="0"/>
              </a:rPr>
              <a:t>бороться с трудностями </a:t>
            </a:r>
            <a:r>
              <a:rPr lang="ru-RU" sz="1600" b="1" i="1" dirty="0">
                <a:solidFill>
                  <a:schemeClr val="tx1"/>
                </a:solidFill>
                <a:latin typeface="Arial" charset="0"/>
              </a:rPr>
              <a:t>на пути к осуществлению </a:t>
            </a:r>
            <a:r>
              <a:rPr lang="ru-RU" sz="1600" b="1" i="1" dirty="0" smtClean="0">
                <a:solidFill>
                  <a:schemeClr val="tx1"/>
                </a:solidFill>
                <a:latin typeface="Arial" charset="0"/>
              </a:rPr>
              <a:t>мечты, </a:t>
            </a:r>
            <a:r>
              <a:rPr lang="ru-RU" sz="1600" b="1" i="1" dirty="0">
                <a:solidFill>
                  <a:schemeClr val="tx1"/>
                </a:solidFill>
                <a:latin typeface="Arial" charset="0"/>
              </a:rPr>
              <a:t>отсутствие силы </a:t>
            </a:r>
            <a:r>
              <a:rPr lang="ru-RU" sz="1600" b="1" i="1" dirty="0" smtClean="0">
                <a:solidFill>
                  <a:schemeClr val="tx1"/>
                </a:solidFill>
                <a:latin typeface="Arial" charset="0"/>
              </a:rPr>
              <a:t>воли помешали ему достичь желанной цели .</a:t>
            </a:r>
            <a:endParaRPr lang="ru-RU" sz="1600" b="1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Правая фигурная скобка 7"/>
          <p:cNvSpPr/>
          <p:nvPr/>
        </p:nvSpPr>
        <p:spPr>
          <a:xfrm rot="5400000">
            <a:off x="6140450" y="971551"/>
            <a:ext cx="390525" cy="78740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71475" y="5267325"/>
            <a:ext cx="11626850" cy="1430338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Именно эти </a:t>
            </a:r>
            <a:r>
              <a:rPr lang="ru-RU" b="1" i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причины </a:t>
            </a:r>
            <a:r>
              <a:rPr lang="ru-RU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влияние общественного мнения, житейские традиции и привычки, неверие в себя  - </a:t>
            </a:r>
            <a:r>
              <a:rPr lang="ru-RU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часто заставляют человека изменять своей мечте, не позволяют ей воплотиться в жизнь</a:t>
            </a:r>
            <a:r>
              <a:rPr lang="ru-RU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                                                                             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(137 слов </a:t>
            </a:r>
            <a:r>
              <a:rPr lang="ru-RU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3 и 4 критериев</a:t>
            </a:r>
            <a:r>
              <a:rPr lang="ru-RU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86175" y="2279650"/>
            <a:ext cx="4960938" cy="5476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rgbClr val="7030A0"/>
                </a:solidFill>
                <a:latin typeface="Arial" charset="0"/>
                <a:cs typeface="Arial" charset="0"/>
              </a:rPr>
              <a:t>причинная связь</a:t>
            </a:r>
          </a:p>
        </p:txBody>
      </p:sp>
    </p:spTree>
    <p:extLst>
      <p:ext uri="{BB962C8B-B14F-4D97-AF65-F5344CB8AC3E}">
        <p14:creationId xmlns:p14="http://schemas.microsoft.com/office/powerpoint/2010/main" val="65025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12195" y="2448449"/>
            <a:ext cx="7979508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Работаем с текстом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публицистического стиля</a:t>
            </a:r>
          </a:p>
        </p:txBody>
      </p:sp>
      <p:pic>
        <p:nvPicPr>
          <p:cNvPr id="6144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588" y="130175"/>
            <a:ext cx="11577637" cy="6727825"/>
          </a:xfrm>
        </p:spPr>
        <p:txBody>
          <a:bodyPr rtlCol="0">
            <a:noAutofit/>
          </a:bodyPr>
          <a:lstStyle/>
          <a:p>
            <a:pPr marL="311079" indent="-311079" defTabSz="407571">
              <a:lnSpc>
                <a:spcPct val="7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altLang="ru-RU" sz="1800" b="1" kern="0" dirty="0" smtClean="0">
                <a:solidFill>
                  <a:srgbClr val="000000"/>
                </a:solidFill>
                <a:latin typeface="Arial"/>
                <a:ea typeface="MS Gothic"/>
              </a:rPr>
              <a:t>        (</a:t>
            </a: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1) Ненавижу диктаторов — ничего хорошего человечеству они никогда не приносили. (2) Но как быть с диктатурой гена — этого крохотного властителя нашей жизни?</a:t>
            </a:r>
          </a:p>
          <a:p>
            <a:pPr marL="311079" indent="-311079" defTabSz="407571">
              <a:lnSpc>
                <a:spcPct val="7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            (3) Говорят, против судьбы не попрёшь. (4)Люди веками убеждались в могуществе рока, иначе не передавали бы из поколения в поколение грустную пословицу. (5)Современная биология подвела научный фундамент под фольклорный афоризм: ученые утверждают, что наша судьба на три четверти зависит от генов. (6) Проще говоря, что досталось от родителей, то и определит нашу долгую или не очень долгую жизнь.</a:t>
            </a:r>
          </a:p>
          <a:p>
            <a:pPr marL="311079" indent="-311079" defTabSz="407571">
              <a:lnSpc>
                <a:spcPct val="7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            (7) Три четверти, что и говорить, очень много. (8) Но это, на наше счастье, вовсе не означает, что все заранее предопределено и нам остается только покорно брести по дороге, проложенной загадочным механизмом наследственности. (9) Да, мы здорово зависим от судьбы. (10) Но не стоит прогибаться под диктатуру гена: двадцать пять процентов свободы, которые оставляет нам наследственность, в нашей судьбе куда важнее, чем неизбежные три четверти.</a:t>
            </a:r>
          </a:p>
          <a:p>
            <a:pPr marL="311079" indent="-311079" defTabSz="407571">
              <a:lnSpc>
                <a:spcPct val="7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           (11) Величайший россиянин всех времен был правнуком знаменитого крестника Петра Великого, генерала Ганнибала. (12) От прадеда он унаследовал железное здоровье, немалую физическую силу, могучий характер и редкую работоспособность. (13)Почему он-то не вышел в генералы? (14)Ведь какую карьеру мог бы сделать с его умом и энергией! (15)Видимо, двум ярко одаренным родственникам хватило для поиска жизненного призвания той четверти натуры, которая, в отличие от трёх наследственных четвертей, давала им свободу выбора. (16) Чернокожий воспитанник царя не видел для себя судьбы, кроме престижной военной. (17) А на жизнь Пушкина решающее влияние оказали не гены, а либеральные преподаватели Лицея и вольнолюбивые однокашники, которые азартно состязались в стихотворчестве, поначалу не слишком понимая, чем именно смуглый курчавый мальчишка отличается от </a:t>
            </a:r>
            <a:r>
              <a:rPr lang="ru-RU" altLang="ru-RU" sz="1800" kern="0" dirty="0" err="1" smtClean="0">
                <a:solidFill>
                  <a:srgbClr val="000000"/>
                </a:solidFill>
                <a:latin typeface="Arial"/>
                <a:ea typeface="MS Gothic"/>
              </a:rPr>
              <a:t>Дельвига</a:t>
            </a: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, Кюхельбекера и Соболевского.</a:t>
            </a:r>
          </a:p>
          <a:p>
            <a:pPr marL="311079" indent="-311079" defTabSz="407571">
              <a:lnSpc>
                <a:spcPct val="7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            (18) Куда вела наследственность хилого мальчика Сашеньку? (19) Скромное поместье, безрадостное общение с докторами, карты с соседями, в лучшем случае служение хитроумной государыне по статской части. (20) Но Александр Васильевич сполна использовал возможности четвертой четверти судьбы, став тем самым Суворовым, величайшим полководцем России за всю её историю.                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563" y="295275"/>
            <a:ext cx="11631612" cy="6469063"/>
          </a:xfrm>
        </p:spPr>
        <p:txBody>
          <a:bodyPr rtlCol="0">
            <a:normAutofit/>
          </a:bodyPr>
          <a:lstStyle/>
          <a:p>
            <a:pPr marL="342900" indent="-342900" defTabSz="449263">
              <a:lnSpc>
                <a:spcPct val="7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altLang="ru-RU" sz="1800" b="1" kern="0" dirty="0" smtClean="0">
                <a:solidFill>
                  <a:srgbClr val="000000"/>
                </a:solidFill>
                <a:latin typeface="Arial"/>
                <a:ea typeface="MS Gothic"/>
              </a:rPr>
              <a:t>           </a:t>
            </a: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(21) Я не ученый, никакой статистики у меня нет, только личные наблюдения. (22) Иногда — любопытные. (23) Например, отчётливо вижу, как с течением времени меняются писательские жёны. (24) Многие из них, живя с талантливыми людьми, сами становятся талантливыми. (25)Вот случай, поразительный по яркости. (26) Девочка познакомилась с известным поэтом, начался роман. (27) Дальше — рядовая советская судьба: поэта сослали, и девочку с ним, поэта посадили, и он безвестно пропал в зоне. А повзрослевшую девочку на долгие годы загнали в лагерный барак. (28)Выжила. (29)Вышла. (30) И написала поразительную книгу воспоминаний, одну из лучших образцов русской прозы ХХ века. (31) Да, Осип </a:t>
            </a:r>
            <a:r>
              <a:rPr lang="ru-RU" altLang="ru-RU" sz="1800" kern="0" dirty="0" err="1" smtClean="0">
                <a:solidFill>
                  <a:srgbClr val="000000"/>
                </a:solidFill>
                <a:latin typeface="Arial"/>
                <a:ea typeface="MS Gothic"/>
              </a:rPr>
              <a:t>Эмильевич</a:t>
            </a: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 Мандельштам был великим поэтом. (32) Но как вышло, что и Надежда Яковлевна Мандельштам стала автором великой книги, не только глубокой, честной и точной, но и почти безукоризненной по стилю?</a:t>
            </a:r>
          </a:p>
          <a:p>
            <a:pPr marL="342900" indent="-342900" defTabSz="449263">
              <a:lnSpc>
                <a:spcPct val="7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             (33) Когда поэта погубили, а рукописи изъяли, вдова поняла, что, кроме неё, некому сохранить для русской культуры стихи, заменить которые нечем. (34) А как их сберечь, когда за ней наверняка вот-вот придут (вскоре и пришли)? (35) Где хоть относительно безопасное место для рукописей? (36) Надежда Яковлевна такое место нашла — в собственном мозгу. (37) Стихи мужа она выучила наизусть, и все бесконечные лагерные годы, чтобы ничего не забылось, ежедневно повторяла в уме. (38) Без всяких оговорок, это был подвиг. (39)Но ещё и потрясающая школа работы над словом. (40) Думаю, человек, способный прочесть на память «Медного всадника», «Демона» или «Анну </a:t>
            </a:r>
            <a:r>
              <a:rPr lang="ru-RU" altLang="ru-RU" sz="1800" kern="0" dirty="0" err="1" smtClean="0">
                <a:solidFill>
                  <a:srgbClr val="000000"/>
                </a:solidFill>
                <a:latin typeface="Arial"/>
                <a:ea typeface="MS Gothic"/>
              </a:rPr>
              <a:t>Снегину</a:t>
            </a: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», просто не сможет писать плохо. (41) А ведь Надежда Яковлевна удерживала в памяти не десять, не двадцать — сотни стихотворений мастера.</a:t>
            </a:r>
          </a:p>
          <a:p>
            <a:pPr marL="342900" indent="-342900" defTabSz="449263">
              <a:lnSpc>
                <a:spcPct val="7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           (42) С наукой не спорят — раз умные люди говорят, что наша участь на три четверти предопределена генами, значит, так оно и есть. (43)Но главное в нашей судьбе заключено в четвертой четверти: призвание, радость освоения мира, азарт познания, дружба, любовь, роскошь человеческого общения, столь ценимая Антуаном де Сент-Экзюпери. (44) Если суммировать, получится примерно вот что: биологическим в нас командуют гены — а человеческое? (45) А человеческое в себе создаем мы сами. (46)На все четыре четверти. (47) На все сто процентов. </a:t>
            </a:r>
          </a:p>
          <a:p>
            <a:pPr marL="342900" indent="-342900" defTabSz="449263">
              <a:lnSpc>
                <a:spcPct val="7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                                                                    (</a:t>
            </a:r>
            <a:r>
              <a:rPr lang="ru-RU" altLang="ru-RU" sz="1800" i="1" kern="0" dirty="0" smtClean="0">
                <a:solidFill>
                  <a:srgbClr val="000000"/>
                </a:solidFill>
                <a:latin typeface="Arial"/>
                <a:ea typeface="MS Gothic"/>
              </a:rPr>
              <a:t>По Л. </a:t>
            </a:r>
            <a:r>
              <a:rPr lang="ru-RU" altLang="ru-RU" sz="1800" i="1" kern="0" dirty="0" err="1" smtClean="0">
                <a:solidFill>
                  <a:srgbClr val="000000"/>
                </a:solidFill>
                <a:latin typeface="Arial"/>
                <a:ea typeface="MS Gothic"/>
              </a:rPr>
              <a:t>Жуховицкому</a:t>
            </a:r>
            <a:r>
              <a:rPr lang="ru-RU" altLang="ru-RU" sz="1800" kern="0" dirty="0" smtClean="0">
                <a:solidFill>
                  <a:srgbClr val="000000"/>
                </a:solidFill>
                <a:latin typeface="Arial"/>
                <a:ea typeface="MS Gothic"/>
              </a:rPr>
              <a:t>)       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44525"/>
            <a:ext cx="10515600" cy="22701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sz="3600" b="1" dirty="0">
              <a:latin typeface="+mn-lt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</p:nvPr>
        </p:nvGraphicFramePr>
        <p:xfrm>
          <a:off x="112713" y="1341438"/>
          <a:ext cx="11765280" cy="5399314"/>
        </p:xfrm>
        <a:graphic>
          <a:graphicData uri="http://schemas.openxmlformats.org/drawingml/2006/table">
            <a:tbl>
              <a:tblPr/>
              <a:tblGrid>
                <a:gridCol w="11765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3993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296" name="Group 24"/>
          <p:cNvGraphicFramePr>
            <a:graphicFrameLocks noGrp="1"/>
          </p:cNvGraphicFramePr>
          <p:nvPr/>
        </p:nvGraphicFramePr>
        <p:xfrm>
          <a:off x="112713" y="400050"/>
          <a:ext cx="11861800" cy="6648133"/>
        </p:xfrm>
        <a:graphic>
          <a:graphicData uri="http://schemas.openxmlformats.org/drawingml/2006/table">
            <a:tbl>
              <a:tblPr/>
              <a:tblGrid>
                <a:gridCol w="22939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678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098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Комментарий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cs typeface="Arial" charset="0"/>
                        </a:rPr>
                        <a:t> Автор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пытается понять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cs typeface="Arial" charset="0"/>
                        </a:rPr>
                        <a:t>, чем предопределена судьба каждого человека. С одной стороны,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ему трудно не согласиться с утверждением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cs typeface="Arial" charset="0"/>
                        </a:rPr>
                        <a:t>, что «наша судьба на три четверти зависит от генов". С другой стороны, Л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 Жуховицкий говорит и о свободе выбора,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которая есть у каждого (предл.10). Эту мысль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публицист наглядно </a:t>
                      </a:r>
                      <a:r>
                        <a:rPr kumimoji="0" lang="ru-RU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иллюстрирует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примерами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из биографий А. С. Пушкина (предл.11-17) и А.В. Суворова (предл.18-20), доказавших, что человек сам создаёт свою судьбу.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2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Первый пример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пояснение к нему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Почему,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вопреки генам,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А. С. Пушкин не стал военным, хотя предок его был знаменитым генералом? По мнению автора, решающее влияние на судьбу поэта оказали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Gothic"/>
                          <a:cs typeface="Arial" charset="0"/>
                        </a:rPr>
                        <a:t> «либеральные преподаватели Лицея и вольнолюбивые однокашники».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Gothic"/>
                          <a:cs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общении с ними и в атмосфере творчества  происходило становление будущего поэта.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2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Второй пример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пояснение к нему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Но человек и сам может изменить свою жизнь, как это сделал А.В.Суворов, силой воли и физическими упражнениями преодолевший болезни и ставший знаменитым полководцем.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самом деле, е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сли у человека возникает желание изменить свою судьбу, то гены оказываются в этом случае бессильны.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92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Роль смысловой связи между примерами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cs typeface="Arial" charset="0"/>
                        </a:rPr>
                        <a:t> Этими примерами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cs typeface="Arial" charset="0"/>
                        </a:rPr>
                        <a:t>Л.Жуховицкий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cs typeface="Arial" charset="0"/>
                        </a:rPr>
                        <a:t> опровергает утверждение учёных, что «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Gothic"/>
                          <a:cs typeface="Arial" charset="0"/>
                        </a:rPr>
                        <a:t>судьба на три четверти зависит от генов».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297" name="Line 25"/>
          <p:cNvSpPr>
            <a:spLocks noChangeShapeType="1"/>
          </p:cNvSpPr>
          <p:nvPr/>
        </p:nvSpPr>
        <p:spPr bwMode="auto">
          <a:xfrm flipV="1">
            <a:off x="1485900" y="1925638"/>
            <a:ext cx="2236788" cy="40338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4298" name="Line 26"/>
          <p:cNvSpPr>
            <a:spLocks noChangeShapeType="1"/>
          </p:cNvSpPr>
          <p:nvPr/>
        </p:nvSpPr>
        <p:spPr bwMode="auto">
          <a:xfrm flipV="1">
            <a:off x="1436688" y="2955925"/>
            <a:ext cx="1958975" cy="30210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4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7" grpId="0" animBg="1"/>
      <p:bldP spid="5429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>
          <a:xfrm>
            <a:off x="1981200" y="-104775"/>
            <a:ext cx="8229600" cy="941388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Arial" charset="0"/>
              </a:rPr>
              <a:t>2018                                                                          2019</a:t>
            </a:r>
          </a:p>
        </p:txBody>
      </p:sp>
      <p:graphicFrame>
        <p:nvGraphicFramePr>
          <p:cNvPr id="25713" name="Group 113"/>
          <p:cNvGraphicFramePr>
            <a:graphicFrameLocks noGrp="1"/>
          </p:cNvGraphicFramePr>
          <p:nvPr>
            <p:ph idx="1"/>
          </p:nvPr>
        </p:nvGraphicFramePr>
        <p:xfrm>
          <a:off x="7202488" y="601663"/>
          <a:ext cx="4815840" cy="6242304"/>
        </p:xfrm>
        <a:graphic>
          <a:graphicData uri="http://schemas.openxmlformats.org/drawingml/2006/table">
            <a:tbl>
              <a:tblPr/>
              <a:tblGrid>
                <a:gridCol w="5954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5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74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792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К4</a:t>
                      </a:r>
                      <a:endParaRPr kumimoji="0" lang="ru-RU" sz="1800" b="0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Отношение к позиции автора по проблеме исходного текста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Баллы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2483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Экзаменуемый выразил своё отношение к позиции автора текста по проблеме (согласившись или не согласившись с автором) и </a:t>
                      </a:r>
                      <a:r>
                        <a:rPr kumimoji="0" lang="ru-RU" sz="2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обосновал его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588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Экзаменуемый </a:t>
                      </a:r>
                      <a:r>
                        <a:rPr kumimoji="0" lang="ru-RU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выразил своего отношения к позиции автора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текста,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или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размышления экзаменуемого </a:t>
                      </a:r>
                      <a:r>
                        <a:rPr kumimoji="0" lang="ru-RU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соответствуют сформулированной проблеме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или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мнение экзаменуемого заявлено лишь формально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(например, «Я согласен / не согласен с автором»)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  <a:p>
                      <a:pPr algn="ctr"/>
                      <a:endParaRPr lang="ru-RU" sz="36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Group 113"/>
          <p:cNvGraphicFramePr>
            <a:graphicFrameLocks/>
          </p:cNvGraphicFramePr>
          <p:nvPr/>
        </p:nvGraphicFramePr>
        <p:xfrm>
          <a:off x="962025" y="555625"/>
          <a:ext cx="4815840" cy="6241965"/>
        </p:xfrm>
        <a:graphic>
          <a:graphicData uri="http://schemas.openxmlformats.org/drawingml/2006/table">
            <a:tbl>
              <a:tblPr/>
              <a:tblGrid>
                <a:gridCol w="5954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5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74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149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К4</a:t>
                      </a:r>
                      <a:endParaRPr kumimoji="0" lang="ru-RU" sz="1800" b="0" i="0" u="sng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Аргументация экзаменуемым собственного мнения по проблеме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Баллы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83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Экзаменуемый выразил своё мнение по сформулированной им проблеме, поставленной автором текста (согласившись или не согласившись с позицией автора), аргументировал его (привёл не менее 2 аргументов, один из которых взят из художественной, публицистической или научной литературы)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3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algn="ctr"/>
                      <a:endParaRPr lang="ru-RU" sz="36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017963" y="63500"/>
            <a:ext cx="4470400" cy="3698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b="1">
                <a:solidFill>
                  <a:srgbClr val="FF0000"/>
                </a:solidFill>
              </a:rPr>
              <a:t>ЭТО ВАЖНО! ОБРАТИТЕ ВНИМАНИЕ!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/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0" y="827088"/>
            <a:ext cx="11295063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30038" y="6138863"/>
            <a:ext cx="1558925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МЕТОДИЧЕСКИЕ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РЕКОМЕНДАЦИИ  для учителей, подготовленные  на основе анализа типичных ошибок участников ЕГЭ 2018 года  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4379913"/>
            <a:ext cx="11460162" cy="202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751013"/>
            <a:ext cx="11068050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1269663" cy="692150"/>
          </a:xfrm>
        </p:spPr>
        <p:txBody>
          <a:bodyPr/>
          <a:lstStyle/>
          <a:p>
            <a:pPr algn="r" eaLnBrk="1" hangingPunct="1"/>
            <a:r>
              <a:rPr lang="ru-RU" smtClean="0">
                <a:latin typeface="Arial" charset="0"/>
                <a:cs typeface="Arial" charset="0"/>
              </a:rPr>
              <a:t>Алгоритм работы с критериями 3 - 4</a:t>
            </a: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19138" y="1160463"/>
            <a:ext cx="10606087" cy="1033462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Формулируем авторскую позицию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2000" y="2654300"/>
            <a:ext cx="10563225" cy="1316038"/>
          </a:xfrm>
          <a:prstGeom prst="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Формулируем 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собственное отношение к позиции автора,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согласившись или не согласившись с ним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6913" y="4337050"/>
            <a:ext cx="10860087" cy="2422525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Обосновываем свою точку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зрения,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сформулировав суждение-обоснование в виде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аргумента из читательского опыта,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теоретического умозаключения на основе анализа исходного текста, 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наблюдения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жизненного опыта.</a:t>
            </a:r>
          </a:p>
        </p:txBody>
      </p:sp>
      <p:pic>
        <p:nvPicPr>
          <p:cNvPr id="70661" name="Рисунок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463"/>
            <a:ext cx="1808163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6188" y="322263"/>
            <a:ext cx="6878637" cy="714375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Критерий 4 (текст С.Мизерова)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47850" y="1268413"/>
            <a:ext cx="8569325" cy="4608512"/>
          </a:xfrm>
        </p:spPr>
        <p:txBody>
          <a:bodyPr/>
          <a:lstStyle/>
          <a:p>
            <a:pPr algn="l" eaLnBrk="1" hangingPunct="1"/>
            <a:r>
              <a:rPr lang="ru-RU" dirty="0" smtClean="0">
                <a:cs typeface="Arial" charset="0"/>
              </a:rPr>
              <a:t>    </a:t>
            </a:r>
            <a:r>
              <a:rPr lang="ru-RU" i="1" dirty="0" smtClean="0">
                <a:latin typeface="Arial" charset="0"/>
                <a:cs typeface="Arial" charset="0"/>
              </a:rPr>
              <a:t>Автор текста уверен: надо оставаться верным своей мечте.</a:t>
            </a:r>
          </a:p>
          <a:p>
            <a:pPr algn="l" eaLnBrk="1" hangingPunct="1"/>
            <a:r>
              <a:rPr lang="ru-RU" i="1" dirty="0" smtClean="0">
                <a:latin typeface="Arial" charset="0"/>
                <a:cs typeface="Arial" charset="0"/>
              </a:rPr>
              <a:t>    В самом деле, </a:t>
            </a:r>
            <a:r>
              <a:rPr lang="ru-RU" b="1" i="1" dirty="0" smtClean="0">
                <a:latin typeface="Arial" charset="0"/>
                <a:cs typeface="Arial" charset="0"/>
              </a:rPr>
              <a:t>осуществление задуманного коренным образом может изменить жизнь человека, сделать её ярче, насыщеннее, но для этого нужна работа над собой. </a:t>
            </a:r>
            <a:r>
              <a:rPr lang="ru-RU" i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Мы не можем знать, как сложилась бы судьба Кольки </a:t>
            </a:r>
            <a:r>
              <a:rPr lang="ru-RU" i="1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Велина</a:t>
            </a:r>
            <a:r>
              <a:rPr lang="ru-RU" i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, если бы он осуществил свою мечту, но одно можно сказать точно: на одного счастливого человека стало бы больше. Однако он как был в детстве Колькой, так Колькой (не Николаем!) и остался; кроме того, нереализованная мечта - его постоянная боль. Героя по-человечески жаль. </a:t>
            </a:r>
            <a:endParaRPr lang="ru-RU" b="1" i="1" dirty="0" smtClean="0">
              <a:solidFill>
                <a:srgbClr val="FF0000"/>
              </a:solidFill>
              <a:cs typeface="Arial" charset="0"/>
            </a:endParaRPr>
          </a:p>
          <a:p>
            <a:pPr algn="l" eaLnBrk="1" hangingPunct="1"/>
            <a:endParaRPr lang="ru-RU" b="1" dirty="0" smtClean="0">
              <a:cs typeface="Arial" charset="0"/>
            </a:endParaRPr>
          </a:p>
          <a:p>
            <a:pPr algn="l" eaLnBrk="1" hangingPunct="1"/>
            <a:endParaRPr lang="ru-RU" altLang="ru-RU" dirty="0" smtClean="0">
              <a:cs typeface="Arial" charset="0"/>
            </a:endParaRPr>
          </a:p>
          <a:p>
            <a:pPr algn="l" eaLnBrk="1" hangingPunct="1"/>
            <a:endParaRPr lang="ru-RU" altLang="ru-RU" dirty="0" smtClean="0">
              <a:cs typeface="Arial" charset="0"/>
            </a:endParaRPr>
          </a:p>
          <a:p>
            <a:pPr algn="l" eaLnBrk="1" hangingPunct="1"/>
            <a:endParaRPr lang="ru-RU" altLang="ru-RU" dirty="0" smtClean="0">
              <a:cs typeface="Arial" charset="0"/>
            </a:endParaRPr>
          </a:p>
          <a:p>
            <a:pPr algn="l" eaLnBrk="1" hangingPunct="1"/>
            <a:r>
              <a:rPr lang="ru-RU" altLang="ru-RU" dirty="0" smtClean="0">
                <a:cs typeface="Arial" charset="0"/>
              </a:rPr>
              <a:t>   </a:t>
            </a:r>
            <a:endParaRPr lang="ru-RU" dirty="0" smtClean="0">
              <a:cs typeface="Arial" charset="0"/>
            </a:endParaRPr>
          </a:p>
        </p:txBody>
      </p:sp>
      <p:pic>
        <p:nvPicPr>
          <p:cNvPr id="71683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13" y="0"/>
            <a:ext cx="1825625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62038"/>
            <a:ext cx="8532813" cy="5114925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Автор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уверен, что человеческие судьбы формирует не «диктатура гена», а «</a:t>
            </a:r>
            <a:r>
              <a:rPr lang="ru-RU" altLang="ru-RU" i="1" kern="0" dirty="0" smtClean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призвание, радость освоения мира, азарт познания, дружба, любовь, роскошь человеческого общения».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i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Действительно, от </a:t>
            </a: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самого человека зависит, как сложится его жизнь.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Вера в собственные силы, преданность мечте, желание осуществить задуманное, постоянное развитие и самосовершенствование – вот слагаемые успешной личности. Природа только создаёт человека с набором определённых генов, а творческая атмосфера единомыслия, помноженная на огромное желание реализовать себя, делает его жизнь яркой и осмысленной.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39763" y="431800"/>
            <a:ext cx="9059862" cy="50641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Критерий 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(текст </a:t>
            </a:r>
            <a:r>
              <a:rPr lang="ru-RU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.Жуховицкого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 Вариант 1</a:t>
            </a:r>
            <a:endParaRPr lang="ru-RU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73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39288" y="2206625"/>
            <a:ext cx="25273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312738"/>
            <a:ext cx="12155488" cy="4937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Критерий 4 (текст </a:t>
            </a:r>
            <a:r>
              <a:rPr lang="ru-RU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Л.Жуховицкого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  Варианты обоснования</a:t>
            </a:r>
            <a:endParaRPr lang="ru-RU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7663" y="901700"/>
            <a:ext cx="11687175" cy="5668963"/>
          </a:xfrm>
        </p:spPr>
        <p:txBody>
          <a:bodyPr>
            <a:normAutofit fontScale="25000" lnSpcReduction="20000"/>
          </a:bodyPr>
          <a:lstStyle/>
          <a:p>
            <a:pPr algn="l" eaLnBrk="1" hangingPunct="1">
              <a:defRPr/>
            </a:pPr>
            <a:r>
              <a:rPr lang="ru-RU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    Автор уверен, что человеческие судьбы формирует не «диктатура гена», а «</a:t>
            </a:r>
            <a:r>
              <a:rPr lang="ru-RU" altLang="ru-RU" sz="8000" kern="0" dirty="0" smtClean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призвание, радость освоения мира, азарт познания, дружба, любовь, роскошь человеческого общения».</a:t>
            </a:r>
          </a:p>
          <a:p>
            <a:pPr algn="l" eaLnBrk="1" hangingPunct="1">
              <a:defRPr/>
            </a:pPr>
            <a:r>
              <a:rPr lang="ru-RU" sz="9600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9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Действительно, от самого человека зависит, как сложится его жизнь. </a:t>
            </a:r>
          </a:p>
          <a:p>
            <a:pPr algn="l" eaLnBrk="1" hangingPunct="1">
              <a:defRPr/>
            </a:pPr>
            <a:endParaRPr lang="ru-RU" sz="6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sz="6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sz="6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sz="6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altLang="ru-RU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altLang="ru-RU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altLang="ru-RU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altLang="ru-RU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altLang="ru-RU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altLang="ru-RU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altLang="ru-RU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altLang="ru-RU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altLang="ru-RU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1949450"/>
            <a:ext cx="11882438" cy="982663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 считает и генетик, академик РАМН </a:t>
            </a:r>
            <a:r>
              <a:rPr lang="ru-RU" alt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Н.Бочков</a:t>
            </a: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Учёный уверен, что можно управлять судьбой, даже зная свою наследственность. Если же определенные гены не позволяют человеку быть, например, музыкантом, он может по собственной воле стать спортсменом.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2400" y="3160713"/>
            <a:ext cx="11801475" cy="954087"/>
          </a:xfrm>
          <a:prstGeom prst="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Вот, например, Георгий Константинович Жуков родился в семье простого крестьянина, но личная отвага, мужество, горячее стремление к самообразованию сделали его знаменитым Маршалом, принимавшим парад Победы на Красной площади.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4343400"/>
            <a:ext cx="11882438" cy="1176338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Примером человека, изменившего свою судьбу вопреки наследственности, является  Е. Базаров в романе </a:t>
            </a:r>
            <a:r>
              <a:rPr lang="ru-RU" alt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И.С.Тургенева</a:t>
            </a: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«Отцы и дети». Его </a:t>
            </a: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дед</a:t>
            </a: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«землю </a:t>
            </a: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пахал», а сам Евгений стал учёным, утверждавшим, что «всякий человек сам себя воспитать должен»…..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9817100" y="1762125"/>
            <a:ext cx="136525" cy="2641600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10612438" y="1741488"/>
            <a:ext cx="136525" cy="1419225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11187113" y="1735138"/>
            <a:ext cx="136525" cy="377825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авая фигурная скобка 10"/>
          <p:cNvSpPr/>
          <p:nvPr/>
        </p:nvSpPr>
        <p:spPr>
          <a:xfrm rot="5400000">
            <a:off x="5730082" y="-326231"/>
            <a:ext cx="727075" cy="11882438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085975" y="6192838"/>
            <a:ext cx="7867650" cy="665162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9" name="Picture 9" descr="shutterstock_1496369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4113" y="333375"/>
            <a:ext cx="7488237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0" name="Rectangle 10"/>
          <p:cNvSpPr>
            <a:spLocks noChangeArrowheads="1"/>
          </p:cNvSpPr>
          <p:nvPr/>
        </p:nvSpPr>
        <p:spPr bwMode="auto">
          <a:xfrm>
            <a:off x="2782888" y="836613"/>
            <a:ext cx="792162" cy="720725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i="1"/>
          </a:p>
        </p:txBody>
      </p:sp>
      <p:sp>
        <p:nvSpPr>
          <p:cNvPr id="83971" name="Rectangle 11"/>
          <p:cNvSpPr>
            <a:spLocks noChangeArrowheads="1"/>
          </p:cNvSpPr>
          <p:nvPr/>
        </p:nvSpPr>
        <p:spPr bwMode="auto">
          <a:xfrm>
            <a:off x="5303838" y="836613"/>
            <a:ext cx="792162" cy="720725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i="1"/>
          </a:p>
        </p:txBody>
      </p:sp>
      <p:sp>
        <p:nvSpPr>
          <p:cNvPr id="83972" name="Rectangle 12"/>
          <p:cNvSpPr>
            <a:spLocks noChangeArrowheads="1"/>
          </p:cNvSpPr>
          <p:nvPr/>
        </p:nvSpPr>
        <p:spPr bwMode="auto">
          <a:xfrm>
            <a:off x="7824788" y="836613"/>
            <a:ext cx="792162" cy="720725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i="1"/>
          </a:p>
        </p:txBody>
      </p:sp>
      <p:sp>
        <p:nvSpPr>
          <p:cNvPr id="83973" name="WordArt 13"/>
          <p:cNvSpPr>
            <a:spLocks noChangeArrowheads="1" noChangeShapeType="1" noTextEdit="1"/>
          </p:cNvSpPr>
          <p:nvPr/>
        </p:nvSpPr>
        <p:spPr bwMode="auto">
          <a:xfrm>
            <a:off x="2855913" y="981075"/>
            <a:ext cx="641350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100</a:t>
            </a:r>
          </a:p>
        </p:txBody>
      </p:sp>
      <p:sp>
        <p:nvSpPr>
          <p:cNvPr id="83974" name="WordArt 14"/>
          <p:cNvSpPr>
            <a:spLocks noChangeArrowheads="1" noChangeShapeType="1" noTextEdit="1"/>
          </p:cNvSpPr>
          <p:nvPr/>
        </p:nvSpPr>
        <p:spPr bwMode="auto">
          <a:xfrm>
            <a:off x="7896225" y="908050"/>
            <a:ext cx="641350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100</a:t>
            </a:r>
          </a:p>
        </p:txBody>
      </p:sp>
      <p:sp>
        <p:nvSpPr>
          <p:cNvPr id="83975" name="WordArt 15"/>
          <p:cNvSpPr>
            <a:spLocks noChangeArrowheads="1" noChangeShapeType="1" noTextEdit="1"/>
          </p:cNvSpPr>
          <p:nvPr/>
        </p:nvSpPr>
        <p:spPr bwMode="auto">
          <a:xfrm>
            <a:off x="5375275" y="981075"/>
            <a:ext cx="641350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100</a:t>
            </a:r>
          </a:p>
        </p:txBody>
      </p:sp>
      <p:sp>
        <p:nvSpPr>
          <p:cNvPr id="83976" name="WordArt 16"/>
          <p:cNvSpPr>
            <a:spLocks noChangeArrowheads="1" noChangeShapeType="1" noTextEdit="1"/>
          </p:cNvSpPr>
          <p:nvPr/>
        </p:nvSpPr>
        <p:spPr bwMode="auto">
          <a:xfrm>
            <a:off x="3287713" y="4508500"/>
            <a:ext cx="6121400" cy="792163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ru-RU" sz="4400" b="1" kern="1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latin typeface="Monotype Corsiva"/>
              </a:rPr>
              <a:t>Высоких баллов на экзамене!</a:t>
            </a:r>
          </a:p>
        </p:txBody>
      </p:sp>
      <p:sp>
        <p:nvSpPr>
          <p:cNvPr id="83977" name="WordArt 6"/>
          <p:cNvSpPr>
            <a:spLocks noChangeArrowheads="1" noChangeShapeType="1" noTextEdit="1"/>
          </p:cNvSpPr>
          <p:nvPr/>
        </p:nvSpPr>
        <p:spPr bwMode="auto">
          <a:xfrm>
            <a:off x="1919288" y="6381750"/>
            <a:ext cx="8351837" cy="33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Егораева Г.Т., руководитель департамента методологии АНО НЦИО, Москва</a:t>
            </a:r>
          </a:p>
        </p:txBody>
      </p:sp>
    </p:spTree>
    <p:extLst>
      <p:ext uri="{BB962C8B-B14F-4D97-AF65-F5344CB8AC3E}">
        <p14:creationId xmlns:p14="http://schemas.microsoft.com/office/powerpoint/2010/main" val="131024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4233</TotalTime>
  <Words>4481</Words>
  <Application>Microsoft Office PowerPoint</Application>
  <PresentationFormat>Широкоэкранный</PresentationFormat>
  <Paragraphs>341</Paragraphs>
  <Slides>46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4" baseType="lpstr">
      <vt:lpstr>MS Gothic</vt:lpstr>
      <vt:lpstr>Arial</vt:lpstr>
      <vt:lpstr>Arial Black</vt:lpstr>
      <vt:lpstr>Calibri</vt:lpstr>
      <vt:lpstr>Calibri Light</vt:lpstr>
      <vt:lpstr>Monotype Corsiva</vt:lpstr>
      <vt:lpstr>Wingdings</vt:lpstr>
      <vt:lpstr>Тема Office</vt:lpstr>
      <vt:lpstr>   </vt:lpstr>
      <vt:lpstr>Структура КИМ ЕГЭ</vt:lpstr>
      <vt:lpstr>Изменения в КИМ ЕГЭ 2019 года по сравнению с 2018 годом </vt:lpstr>
      <vt:lpstr>Изменения в задании 1 </vt:lpstr>
      <vt:lpstr>Изменения в задании 2 </vt:lpstr>
      <vt:lpstr> Изменения в заданиях</vt:lpstr>
      <vt:lpstr> Изменения в заданиях</vt:lpstr>
      <vt:lpstr>Презентация PowerPoint</vt:lpstr>
      <vt:lpstr>Задание 11.</vt:lpstr>
      <vt:lpstr>Пунктуационный анализ текста  Задание 21</vt:lpstr>
      <vt:lpstr>Задание 21</vt:lpstr>
      <vt:lpstr>Задание 21</vt:lpstr>
      <vt:lpstr>         Найдите предложения, в которых запятая (-ые) ставится (-ятся) в соответствии с одним и тем же правилом пунктуации. Запишите номера этих предложений.</vt:lpstr>
      <vt:lpstr>Обратите внимание!</vt:lpstr>
      <vt:lpstr>Система оценивания отдельных заданий и экзаменационной работы в целом </vt:lpstr>
      <vt:lpstr>Презентация PowerPoint</vt:lpstr>
      <vt:lpstr>          Критерии оценивания  задания 27</vt:lpstr>
      <vt:lpstr>Задание 27</vt:lpstr>
      <vt:lpstr> МЕТОДИЧЕСКИЕ РЕКОМЕНДАЦИИ  для учителей, подготовленные  на основе анализа типичных ошибок участников ЕГЭ 2018 года   </vt:lpstr>
      <vt:lpstr> </vt:lpstr>
      <vt:lpstr> </vt:lpstr>
      <vt:lpstr>Презентация PowerPoint</vt:lpstr>
      <vt:lpstr>Актуальность комментирования при работе с текстом </vt:lpstr>
      <vt:lpstr>Примеры-иллюстрации как аргументы фактологического типа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выполнения задания</vt:lpstr>
      <vt:lpstr>Формулируем проблему</vt:lpstr>
      <vt:lpstr>Причины, не позволившие осуществиться мечтам Кольки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2018                                                                          2019</vt:lpstr>
      <vt:lpstr>Презентация PowerPoint</vt:lpstr>
      <vt:lpstr> МЕТОДИЧЕСКИЕ РЕКОМЕНДАЦИИ  для учителей, подготовленные  на основе анализа типичных ошибок участников ЕГЭ 2018 года   </vt:lpstr>
      <vt:lpstr>Алгоритм работы с критериями 3 - 4</vt:lpstr>
      <vt:lpstr>Критерий 4 (текст С.Мизерова)</vt:lpstr>
      <vt:lpstr>Критерий 4 (текст Л.Жуховицкого)   Вариант 1</vt:lpstr>
      <vt:lpstr>Критерий 4 (текст Л.Жуховицкого).   Варианты обоснования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ЕГЭ  Изменения в демоверсии 2019 года</dc:title>
  <dc:creator>Пользователь Windows</dc:creator>
  <cp:lastModifiedBy>User</cp:lastModifiedBy>
  <cp:revision>227</cp:revision>
  <dcterms:created xsi:type="dcterms:W3CDTF">2018-08-24T17:51:02Z</dcterms:created>
  <dcterms:modified xsi:type="dcterms:W3CDTF">2018-12-06T13:32:20Z</dcterms:modified>
</cp:coreProperties>
</file>